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Nourd Bold" panose="020B0604020202020204" charset="0"/>
      <p:regular r:id="rId18"/>
    </p:embeddedFont>
    <p:embeddedFont>
      <p:font typeface="Rubik" panose="020B0604020202020204" charset="-79"/>
      <p:regular r:id="rId19"/>
    </p:embeddedFont>
    <p:embeddedFont>
      <p:font typeface="Rubik Bold" panose="020B0604020202020204" charset="-79"/>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2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svg"/><Relationship Id="rId7"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66260" y="-2469633"/>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356110" y="8811102"/>
            <a:ext cx="2725212" cy="538229"/>
          </a:xfrm>
          <a:custGeom>
            <a:avLst/>
            <a:gdLst/>
            <a:ahLst/>
            <a:cxnLst/>
            <a:rect l="l" t="t" r="r" b="b"/>
            <a:pathLst>
              <a:path w="2725212" h="538229">
                <a:moveTo>
                  <a:pt x="0" y="0"/>
                </a:moveTo>
                <a:lnTo>
                  <a:pt x="2725212" y="0"/>
                </a:lnTo>
                <a:lnTo>
                  <a:pt x="2725212" y="538230"/>
                </a:lnTo>
                <a:lnTo>
                  <a:pt x="0" y="538230"/>
                </a:lnTo>
                <a:lnTo>
                  <a:pt x="0" y="0"/>
                </a:lnTo>
                <a:close/>
              </a:path>
            </a:pathLst>
          </a:custGeom>
          <a:blipFill>
            <a:blip r:embed="rId4"/>
            <a:stretch>
              <a:fillRect/>
            </a:stretch>
          </a:blipFill>
        </p:spPr>
      </p:sp>
      <p:sp>
        <p:nvSpPr>
          <p:cNvPr id="4" name="Freeform 4"/>
          <p:cNvSpPr/>
          <p:nvPr/>
        </p:nvSpPr>
        <p:spPr>
          <a:xfrm rot="481432">
            <a:off x="9849560" y="806750"/>
            <a:ext cx="6668620" cy="7868578"/>
          </a:xfrm>
          <a:custGeom>
            <a:avLst/>
            <a:gdLst/>
            <a:ahLst/>
            <a:cxnLst/>
            <a:rect l="l" t="t" r="r" b="b"/>
            <a:pathLst>
              <a:path w="6668620" h="7868578">
                <a:moveTo>
                  <a:pt x="0" y="0"/>
                </a:moveTo>
                <a:lnTo>
                  <a:pt x="6668619" y="0"/>
                </a:lnTo>
                <a:lnTo>
                  <a:pt x="6668619" y="7868578"/>
                </a:lnTo>
                <a:lnTo>
                  <a:pt x="0" y="7868578"/>
                </a:lnTo>
                <a:lnTo>
                  <a:pt x="0" y="0"/>
                </a:lnTo>
                <a:close/>
              </a:path>
            </a:pathLst>
          </a:custGeom>
          <a:blipFill>
            <a:blip r:embed="rId5"/>
            <a:stretch>
              <a:fillRect/>
            </a:stretch>
          </a:blipFill>
        </p:spPr>
      </p:sp>
      <p:sp>
        <p:nvSpPr>
          <p:cNvPr id="5" name="Freeform 5"/>
          <p:cNvSpPr/>
          <p:nvPr/>
        </p:nvSpPr>
        <p:spPr>
          <a:xfrm>
            <a:off x="1027314" y="8428931"/>
            <a:ext cx="1738940" cy="873817"/>
          </a:xfrm>
          <a:custGeom>
            <a:avLst/>
            <a:gdLst/>
            <a:ahLst/>
            <a:cxnLst/>
            <a:rect l="l" t="t" r="r" b="b"/>
            <a:pathLst>
              <a:path w="1738940" h="873817">
                <a:moveTo>
                  <a:pt x="0" y="0"/>
                </a:moveTo>
                <a:lnTo>
                  <a:pt x="1738940" y="0"/>
                </a:lnTo>
                <a:lnTo>
                  <a:pt x="1738940" y="873817"/>
                </a:lnTo>
                <a:lnTo>
                  <a:pt x="0" y="873817"/>
                </a:lnTo>
                <a:lnTo>
                  <a:pt x="0" y="0"/>
                </a:lnTo>
                <a:close/>
              </a:path>
            </a:pathLst>
          </a:custGeom>
          <a:blipFill>
            <a:blip r:embed="rId6"/>
            <a:stretch>
              <a:fillRect/>
            </a:stretch>
          </a:blipFill>
        </p:spPr>
      </p:sp>
      <p:sp>
        <p:nvSpPr>
          <p:cNvPr id="6" name="Freeform 6"/>
          <p:cNvSpPr/>
          <p:nvPr/>
        </p:nvSpPr>
        <p:spPr>
          <a:xfrm>
            <a:off x="1426045" y="8588571"/>
            <a:ext cx="941477" cy="445062"/>
          </a:xfrm>
          <a:custGeom>
            <a:avLst/>
            <a:gdLst/>
            <a:ahLst/>
            <a:cxnLst/>
            <a:rect l="l" t="t" r="r" b="b"/>
            <a:pathLst>
              <a:path w="941477" h="445062">
                <a:moveTo>
                  <a:pt x="0" y="0"/>
                </a:moveTo>
                <a:lnTo>
                  <a:pt x="941478" y="0"/>
                </a:lnTo>
                <a:lnTo>
                  <a:pt x="941478" y="445062"/>
                </a:lnTo>
                <a:lnTo>
                  <a:pt x="0" y="445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893487" y="379845"/>
            <a:ext cx="6537177" cy="2571351"/>
          </a:xfrm>
          <a:custGeom>
            <a:avLst/>
            <a:gdLst/>
            <a:ahLst/>
            <a:cxnLst/>
            <a:rect l="l" t="t" r="r" b="b"/>
            <a:pathLst>
              <a:path w="6537177" h="2571351">
                <a:moveTo>
                  <a:pt x="0" y="0"/>
                </a:moveTo>
                <a:lnTo>
                  <a:pt x="6537177" y="0"/>
                </a:lnTo>
                <a:lnTo>
                  <a:pt x="6537177" y="2571351"/>
                </a:lnTo>
                <a:lnTo>
                  <a:pt x="0" y="2571351"/>
                </a:lnTo>
                <a:lnTo>
                  <a:pt x="0" y="0"/>
                </a:lnTo>
                <a:close/>
              </a:path>
            </a:pathLst>
          </a:custGeom>
          <a:blipFill>
            <a:blip r:embed="rId9"/>
            <a:stretch>
              <a:fillRect t="-2757" b="-2757"/>
            </a:stretch>
          </a:blipFill>
        </p:spPr>
      </p:sp>
      <p:grpSp>
        <p:nvGrpSpPr>
          <p:cNvPr id="8" name="Group 8"/>
          <p:cNvGrpSpPr/>
          <p:nvPr/>
        </p:nvGrpSpPr>
        <p:grpSpPr>
          <a:xfrm>
            <a:off x="1027314" y="3044447"/>
            <a:ext cx="7645213" cy="5147743"/>
            <a:chOff x="0" y="0"/>
            <a:chExt cx="10193618" cy="6863657"/>
          </a:xfrm>
        </p:grpSpPr>
        <p:sp>
          <p:nvSpPr>
            <p:cNvPr id="9" name="TextBox 9"/>
            <p:cNvSpPr txBox="1"/>
            <p:nvPr/>
          </p:nvSpPr>
          <p:spPr>
            <a:xfrm>
              <a:off x="0" y="219075"/>
              <a:ext cx="10193618" cy="3946301"/>
            </a:xfrm>
            <a:prstGeom prst="rect">
              <a:avLst/>
            </a:prstGeom>
          </p:spPr>
          <p:txBody>
            <a:bodyPr lIns="0" tIns="0" rIns="0" bIns="0" rtlCol="0" anchor="t">
              <a:spAutoFit/>
            </a:bodyPr>
            <a:lstStyle/>
            <a:p>
              <a:pPr>
                <a:lnSpc>
                  <a:spcPts val="11243"/>
                </a:lnSpc>
              </a:pPr>
              <a:r>
                <a:rPr lang="en-US" sz="11243">
                  <a:solidFill>
                    <a:srgbClr val="000000"/>
                  </a:solidFill>
                  <a:latin typeface="Nourd Bold"/>
                </a:rPr>
                <a:t>Project Plan</a:t>
              </a:r>
            </a:p>
          </p:txBody>
        </p:sp>
        <p:sp>
          <p:nvSpPr>
            <p:cNvPr id="10" name="TextBox 10"/>
            <p:cNvSpPr txBox="1"/>
            <p:nvPr/>
          </p:nvSpPr>
          <p:spPr>
            <a:xfrm>
              <a:off x="0" y="4455979"/>
              <a:ext cx="8052807" cy="2407678"/>
            </a:xfrm>
            <a:prstGeom prst="rect">
              <a:avLst/>
            </a:prstGeom>
          </p:spPr>
          <p:txBody>
            <a:bodyPr lIns="0" tIns="0" rIns="0" bIns="0" rtlCol="0" anchor="t">
              <a:spAutoFit/>
            </a:bodyPr>
            <a:lstStyle/>
            <a:p>
              <a:pPr>
                <a:lnSpc>
                  <a:spcPts val="3632"/>
                </a:lnSpc>
              </a:pPr>
              <a:r>
                <a:rPr lang="en-US" sz="2594">
                  <a:solidFill>
                    <a:srgbClr val="000000"/>
                  </a:solidFill>
                  <a:latin typeface="Rubik"/>
                </a:rPr>
                <a:t>Project:- Movie Recommendation System</a:t>
              </a:r>
            </a:p>
            <a:p>
              <a:pPr>
                <a:lnSpc>
                  <a:spcPts val="3632"/>
                </a:lnSpc>
              </a:pPr>
              <a:endParaRPr lang="en-US" sz="2594">
                <a:solidFill>
                  <a:srgbClr val="000000"/>
                </a:solidFill>
                <a:latin typeface="Rubik"/>
              </a:endParaRPr>
            </a:p>
            <a:p>
              <a:pPr>
                <a:lnSpc>
                  <a:spcPts val="3632"/>
                </a:lnSpc>
              </a:pPr>
              <a:r>
                <a:rPr lang="en-US" sz="2594">
                  <a:solidFill>
                    <a:srgbClr val="000000"/>
                  </a:solidFill>
                  <a:latin typeface="Rubik"/>
                </a:rPr>
                <a:t>Mentor:- Ramya Bhargavi</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41526" y="502927"/>
            <a:ext cx="11544602" cy="8148133"/>
            <a:chOff x="0" y="0"/>
            <a:chExt cx="3040554" cy="2146010"/>
          </a:xfrm>
        </p:grpSpPr>
        <p:sp>
          <p:nvSpPr>
            <p:cNvPr id="3" name="Freeform 3"/>
            <p:cNvSpPr/>
            <p:nvPr/>
          </p:nvSpPr>
          <p:spPr>
            <a:xfrm>
              <a:off x="0" y="0"/>
              <a:ext cx="3040554" cy="2146010"/>
            </a:xfrm>
            <a:custGeom>
              <a:avLst/>
              <a:gdLst/>
              <a:ahLst/>
              <a:cxnLst/>
              <a:rect l="l" t="t" r="r" b="b"/>
              <a:pathLst>
                <a:path w="3040554" h="2146010">
                  <a:moveTo>
                    <a:pt x="52308" y="0"/>
                  </a:moveTo>
                  <a:lnTo>
                    <a:pt x="2988246" y="0"/>
                  </a:lnTo>
                  <a:cubicBezTo>
                    <a:pt x="3002119" y="0"/>
                    <a:pt x="3015424" y="5511"/>
                    <a:pt x="3025233" y="15321"/>
                  </a:cubicBezTo>
                  <a:cubicBezTo>
                    <a:pt x="3035043" y="25130"/>
                    <a:pt x="3040554" y="38435"/>
                    <a:pt x="3040554" y="52308"/>
                  </a:cubicBezTo>
                  <a:lnTo>
                    <a:pt x="3040554" y="2093703"/>
                  </a:lnTo>
                  <a:cubicBezTo>
                    <a:pt x="3040554" y="2107576"/>
                    <a:pt x="3035043" y="2120880"/>
                    <a:pt x="3025233" y="2130690"/>
                  </a:cubicBezTo>
                  <a:cubicBezTo>
                    <a:pt x="3015424" y="2140499"/>
                    <a:pt x="3002119" y="2146010"/>
                    <a:pt x="2988246" y="2146010"/>
                  </a:cubicBezTo>
                  <a:lnTo>
                    <a:pt x="52308" y="2146010"/>
                  </a:lnTo>
                  <a:cubicBezTo>
                    <a:pt x="38435" y="2146010"/>
                    <a:pt x="25130" y="2140499"/>
                    <a:pt x="15321" y="2130690"/>
                  </a:cubicBezTo>
                  <a:cubicBezTo>
                    <a:pt x="5511" y="2120880"/>
                    <a:pt x="0" y="2107576"/>
                    <a:pt x="0" y="2093703"/>
                  </a:cubicBezTo>
                  <a:lnTo>
                    <a:pt x="0" y="52308"/>
                  </a:lnTo>
                  <a:cubicBezTo>
                    <a:pt x="0" y="38435"/>
                    <a:pt x="5511" y="25130"/>
                    <a:pt x="15321" y="15321"/>
                  </a:cubicBezTo>
                  <a:cubicBezTo>
                    <a:pt x="25130" y="5511"/>
                    <a:pt x="38435" y="0"/>
                    <a:pt x="52308" y="0"/>
                  </a:cubicBezTo>
                  <a:close/>
                </a:path>
              </a:pathLst>
            </a:custGeom>
            <a:solidFill>
              <a:srgbClr val="6D85FF">
                <a:alpha val="29804"/>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5" name="Group 5"/>
          <p:cNvGrpSpPr>
            <a:grpSpLocks noChangeAspect="1"/>
          </p:cNvGrpSpPr>
          <p:nvPr/>
        </p:nvGrpSpPr>
        <p:grpSpPr>
          <a:xfrm>
            <a:off x="7236521" y="2262788"/>
            <a:ext cx="1551415" cy="155140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a:ln w="123825">
              <a:solidFill>
                <a:srgbClr val="3858FF"/>
              </a:solidFill>
            </a:ln>
          </p:spPr>
        </p:sp>
      </p:grpSp>
      <p:grpSp>
        <p:nvGrpSpPr>
          <p:cNvPr id="7" name="Group 7"/>
          <p:cNvGrpSpPr>
            <a:grpSpLocks noChangeAspect="1"/>
          </p:cNvGrpSpPr>
          <p:nvPr/>
        </p:nvGrpSpPr>
        <p:grpSpPr>
          <a:xfrm>
            <a:off x="7236521" y="4367796"/>
            <a:ext cx="1551415" cy="1551409"/>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2781" b="-2781"/>
              </a:stretch>
            </a:blipFill>
            <a:ln w="123825">
              <a:solidFill>
                <a:srgbClr val="3858FF"/>
              </a:solidFill>
            </a:ln>
          </p:spPr>
        </p:sp>
      </p:grpSp>
      <p:sp>
        <p:nvSpPr>
          <p:cNvPr id="9" name="Freeform 9"/>
          <p:cNvSpPr/>
          <p:nvPr/>
        </p:nvSpPr>
        <p:spPr>
          <a:xfrm>
            <a:off x="16973476" y="9410700"/>
            <a:ext cx="1013470" cy="509269"/>
          </a:xfrm>
          <a:custGeom>
            <a:avLst/>
            <a:gdLst/>
            <a:ahLst/>
            <a:cxnLst/>
            <a:rect l="l" t="t" r="r" b="b"/>
            <a:pathLst>
              <a:path w="1013470" h="509269">
                <a:moveTo>
                  <a:pt x="0" y="0"/>
                </a:moveTo>
                <a:lnTo>
                  <a:pt x="1013470" y="0"/>
                </a:lnTo>
                <a:lnTo>
                  <a:pt x="1013470" y="509269"/>
                </a:lnTo>
                <a:lnTo>
                  <a:pt x="0" y="509269"/>
                </a:lnTo>
                <a:lnTo>
                  <a:pt x="0" y="0"/>
                </a:lnTo>
                <a:close/>
              </a:path>
            </a:pathLst>
          </a:custGeom>
          <a:blipFill>
            <a:blip r:embed="rId4"/>
            <a:stretch>
              <a:fillRect/>
            </a:stretch>
          </a:blipFill>
        </p:spPr>
      </p:sp>
      <p:sp>
        <p:nvSpPr>
          <p:cNvPr id="10" name="Freeform 10"/>
          <p:cNvSpPr/>
          <p:nvPr/>
        </p:nvSpPr>
        <p:spPr>
          <a:xfrm>
            <a:off x="17205860" y="9528878"/>
            <a:ext cx="548701" cy="259386"/>
          </a:xfrm>
          <a:custGeom>
            <a:avLst/>
            <a:gdLst/>
            <a:ahLst/>
            <a:cxnLst/>
            <a:rect l="l" t="t" r="r" b="b"/>
            <a:pathLst>
              <a:path w="548701" h="259386">
                <a:moveTo>
                  <a:pt x="0" y="0"/>
                </a:moveTo>
                <a:lnTo>
                  <a:pt x="548702" y="0"/>
                </a:lnTo>
                <a:lnTo>
                  <a:pt x="548702" y="259387"/>
                </a:lnTo>
                <a:lnTo>
                  <a:pt x="0" y="259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AutoShape 11"/>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sp>
      <p:sp>
        <p:nvSpPr>
          <p:cNvPr id="12" name="Freeform 12"/>
          <p:cNvSpPr/>
          <p:nvPr/>
        </p:nvSpPr>
        <p:spPr>
          <a:xfrm>
            <a:off x="1482758" y="3105150"/>
            <a:ext cx="4223476" cy="4666824"/>
          </a:xfrm>
          <a:custGeom>
            <a:avLst/>
            <a:gdLst/>
            <a:ahLst/>
            <a:cxnLst/>
            <a:rect l="l" t="t" r="r" b="b"/>
            <a:pathLst>
              <a:path w="4223476" h="4666824">
                <a:moveTo>
                  <a:pt x="0" y="0"/>
                </a:moveTo>
                <a:lnTo>
                  <a:pt x="4223477" y="0"/>
                </a:lnTo>
                <a:lnTo>
                  <a:pt x="4223477" y="4666824"/>
                </a:lnTo>
                <a:lnTo>
                  <a:pt x="0" y="4666824"/>
                </a:lnTo>
                <a:lnTo>
                  <a:pt x="0" y="0"/>
                </a:lnTo>
                <a:close/>
              </a:path>
            </a:pathLst>
          </a:custGeom>
          <a:blipFill>
            <a:blip r:embed="rId7"/>
            <a:stretch>
              <a:fillRect/>
            </a:stretch>
          </a:blipFill>
        </p:spPr>
      </p:sp>
      <p:sp>
        <p:nvSpPr>
          <p:cNvPr id="13" name="Freeform 13"/>
          <p:cNvSpPr/>
          <p:nvPr/>
        </p:nvSpPr>
        <p:spPr>
          <a:xfrm>
            <a:off x="752335" y="7771974"/>
            <a:ext cx="3391716" cy="669864"/>
          </a:xfrm>
          <a:custGeom>
            <a:avLst/>
            <a:gdLst/>
            <a:ahLst/>
            <a:cxnLst/>
            <a:rect l="l" t="t" r="r" b="b"/>
            <a:pathLst>
              <a:path w="3391716" h="669864">
                <a:moveTo>
                  <a:pt x="0" y="0"/>
                </a:moveTo>
                <a:lnTo>
                  <a:pt x="3391716" y="0"/>
                </a:lnTo>
                <a:lnTo>
                  <a:pt x="3391716" y="669864"/>
                </a:lnTo>
                <a:lnTo>
                  <a:pt x="0" y="669864"/>
                </a:lnTo>
                <a:lnTo>
                  <a:pt x="0" y="0"/>
                </a:lnTo>
                <a:close/>
              </a:path>
            </a:pathLst>
          </a:custGeom>
          <a:blipFill>
            <a:blip r:embed="rId8"/>
            <a:stretch>
              <a:fillRect/>
            </a:stretch>
          </a:blipFill>
        </p:spPr>
      </p:sp>
      <p:grpSp>
        <p:nvGrpSpPr>
          <p:cNvPr id="14" name="Group 14"/>
          <p:cNvGrpSpPr>
            <a:grpSpLocks noChangeAspect="1"/>
          </p:cNvGrpSpPr>
          <p:nvPr/>
        </p:nvGrpSpPr>
        <p:grpSpPr>
          <a:xfrm>
            <a:off x="7236521" y="6471654"/>
            <a:ext cx="1551415" cy="1551409"/>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99" r="-24999"/>
              </a:stretch>
            </a:blipFill>
            <a:ln w="123825">
              <a:solidFill>
                <a:srgbClr val="3858FF"/>
              </a:solidFill>
            </a:ln>
          </p:spPr>
        </p:sp>
      </p:grpSp>
      <p:sp>
        <p:nvSpPr>
          <p:cNvPr id="16" name="TextBox 16"/>
          <p:cNvSpPr txBox="1"/>
          <p:nvPr/>
        </p:nvSpPr>
        <p:spPr>
          <a:xfrm>
            <a:off x="8987289" y="2990868"/>
            <a:ext cx="3026539" cy="422275"/>
          </a:xfrm>
          <a:prstGeom prst="rect">
            <a:avLst/>
          </a:prstGeom>
        </p:spPr>
        <p:txBody>
          <a:bodyPr lIns="0" tIns="0" rIns="0" bIns="0" rtlCol="0" anchor="t">
            <a:spAutoFit/>
          </a:bodyPr>
          <a:lstStyle/>
          <a:p>
            <a:pPr>
              <a:lnSpc>
                <a:spcPts val="3499"/>
              </a:lnSpc>
            </a:pPr>
            <a:r>
              <a:rPr lang="en-US" sz="2499" u="none">
                <a:solidFill>
                  <a:srgbClr val="000000"/>
                </a:solidFill>
                <a:latin typeface="Rubik"/>
              </a:rPr>
              <a:t>Python</a:t>
            </a:r>
          </a:p>
        </p:txBody>
      </p:sp>
      <p:sp>
        <p:nvSpPr>
          <p:cNvPr id="17" name="TextBox 17"/>
          <p:cNvSpPr txBox="1"/>
          <p:nvPr/>
        </p:nvSpPr>
        <p:spPr>
          <a:xfrm>
            <a:off x="7448559" y="1169381"/>
            <a:ext cx="8991892" cy="723900"/>
          </a:xfrm>
          <a:prstGeom prst="rect">
            <a:avLst/>
          </a:prstGeom>
        </p:spPr>
        <p:txBody>
          <a:bodyPr lIns="0" tIns="0" rIns="0" bIns="0" rtlCol="0" anchor="t">
            <a:spAutoFit/>
          </a:bodyPr>
          <a:lstStyle/>
          <a:p>
            <a:pPr marL="0" lvl="0" indent="0">
              <a:lnSpc>
                <a:spcPts val="5639"/>
              </a:lnSpc>
              <a:spcBef>
                <a:spcPct val="0"/>
              </a:spcBef>
            </a:pPr>
            <a:r>
              <a:rPr lang="en-US" sz="4699">
                <a:solidFill>
                  <a:srgbClr val="000000"/>
                </a:solidFill>
                <a:latin typeface="Nourd Bold"/>
              </a:rPr>
              <a:t>Technologies</a:t>
            </a:r>
          </a:p>
        </p:txBody>
      </p:sp>
      <p:sp>
        <p:nvSpPr>
          <p:cNvPr id="18" name="TextBox 18"/>
          <p:cNvSpPr txBox="1"/>
          <p:nvPr/>
        </p:nvSpPr>
        <p:spPr>
          <a:xfrm>
            <a:off x="8943200" y="2403492"/>
            <a:ext cx="7532515" cy="447675"/>
          </a:xfrm>
          <a:prstGeom prst="rect">
            <a:avLst/>
          </a:prstGeom>
        </p:spPr>
        <p:txBody>
          <a:bodyPr lIns="0" tIns="0" rIns="0" bIns="0" rtlCol="0" anchor="t">
            <a:spAutoFit/>
          </a:bodyPr>
          <a:lstStyle/>
          <a:p>
            <a:pPr marL="0" lvl="0" indent="0">
              <a:lnSpc>
                <a:spcPts val="3599"/>
              </a:lnSpc>
              <a:spcBef>
                <a:spcPct val="0"/>
              </a:spcBef>
            </a:pPr>
            <a:r>
              <a:rPr lang="en-US" sz="2999">
                <a:solidFill>
                  <a:srgbClr val="000000"/>
                </a:solidFill>
                <a:latin typeface="Rubik Bold"/>
              </a:rPr>
              <a:t>LANGUAGES USED:-</a:t>
            </a:r>
          </a:p>
        </p:txBody>
      </p:sp>
      <p:sp>
        <p:nvSpPr>
          <p:cNvPr id="19" name="TextBox 19"/>
          <p:cNvSpPr txBox="1"/>
          <p:nvPr/>
        </p:nvSpPr>
        <p:spPr>
          <a:xfrm>
            <a:off x="13337621" y="9500303"/>
            <a:ext cx="3102830" cy="297180"/>
          </a:xfrm>
          <a:prstGeom prst="rect">
            <a:avLst/>
          </a:prstGeom>
        </p:spPr>
        <p:txBody>
          <a:bodyPr lIns="0" tIns="0" rIns="0" bIns="0" rtlCol="0" anchor="t">
            <a:spAutoFit/>
          </a:bodyPr>
          <a:lstStyle/>
          <a:p>
            <a:pPr algn="r">
              <a:lnSpc>
                <a:spcPts val="2520"/>
              </a:lnSpc>
            </a:pPr>
            <a:r>
              <a:rPr lang="en-US" sz="1800" u="none">
                <a:solidFill>
                  <a:srgbClr val="000000"/>
                </a:solidFill>
                <a:latin typeface="Nourd Bold"/>
              </a:rPr>
              <a:t>Back to Agenda Page</a:t>
            </a:r>
          </a:p>
        </p:txBody>
      </p:sp>
      <p:sp>
        <p:nvSpPr>
          <p:cNvPr id="20" name="TextBox 20"/>
          <p:cNvSpPr txBox="1"/>
          <p:nvPr/>
        </p:nvSpPr>
        <p:spPr>
          <a:xfrm>
            <a:off x="8943200" y="4367796"/>
            <a:ext cx="7532515" cy="447675"/>
          </a:xfrm>
          <a:prstGeom prst="rect">
            <a:avLst/>
          </a:prstGeom>
        </p:spPr>
        <p:txBody>
          <a:bodyPr lIns="0" tIns="0" rIns="0" bIns="0" rtlCol="0" anchor="t">
            <a:spAutoFit/>
          </a:bodyPr>
          <a:lstStyle/>
          <a:p>
            <a:pPr marL="0" lvl="0" indent="0">
              <a:lnSpc>
                <a:spcPts val="3599"/>
              </a:lnSpc>
              <a:spcBef>
                <a:spcPct val="0"/>
              </a:spcBef>
            </a:pPr>
            <a:r>
              <a:rPr lang="en-US" sz="2999">
                <a:solidFill>
                  <a:srgbClr val="000000"/>
                </a:solidFill>
                <a:latin typeface="Rubik Bold"/>
              </a:rPr>
              <a:t>ALGORITHMS</a:t>
            </a:r>
            <a:r>
              <a:rPr lang="en-US" sz="2999">
                <a:solidFill>
                  <a:srgbClr val="FFFFFF"/>
                </a:solidFill>
                <a:latin typeface="Rubik Bold"/>
              </a:rPr>
              <a:t>:-</a:t>
            </a:r>
          </a:p>
        </p:txBody>
      </p:sp>
      <p:sp>
        <p:nvSpPr>
          <p:cNvPr id="21" name="TextBox 21"/>
          <p:cNvSpPr txBox="1"/>
          <p:nvPr/>
        </p:nvSpPr>
        <p:spPr>
          <a:xfrm>
            <a:off x="8787936" y="4869353"/>
            <a:ext cx="5278318" cy="1298575"/>
          </a:xfrm>
          <a:prstGeom prst="rect">
            <a:avLst/>
          </a:prstGeom>
        </p:spPr>
        <p:txBody>
          <a:bodyPr lIns="0" tIns="0" rIns="0" bIns="0" rtlCol="0" anchor="t">
            <a:spAutoFit/>
          </a:bodyPr>
          <a:lstStyle/>
          <a:p>
            <a:pPr>
              <a:lnSpc>
                <a:spcPts val="3499"/>
              </a:lnSpc>
            </a:pPr>
            <a:endParaRPr/>
          </a:p>
          <a:p>
            <a:pPr marL="539748" lvl="1" indent="-269874">
              <a:lnSpc>
                <a:spcPts val="3499"/>
              </a:lnSpc>
              <a:buFont typeface="Arial"/>
              <a:buChar char="•"/>
            </a:pPr>
            <a:r>
              <a:rPr lang="en-US" sz="2499">
                <a:solidFill>
                  <a:srgbClr val="000000"/>
                </a:solidFill>
                <a:latin typeface="Rubik"/>
              </a:rPr>
              <a:t> SVM(Support Vector Machines)</a:t>
            </a:r>
          </a:p>
          <a:p>
            <a:pPr marL="539748" lvl="1" indent="-269874">
              <a:lnSpc>
                <a:spcPts val="3499"/>
              </a:lnSpc>
              <a:buFont typeface="Arial"/>
              <a:buChar char="•"/>
            </a:pPr>
            <a:r>
              <a:rPr lang="en-US" sz="2499">
                <a:solidFill>
                  <a:srgbClr val="000000"/>
                </a:solidFill>
                <a:latin typeface="Rubik"/>
              </a:rPr>
              <a:t> NLP concepts like TF -IDF</a:t>
            </a:r>
          </a:p>
        </p:txBody>
      </p:sp>
      <p:sp>
        <p:nvSpPr>
          <p:cNvPr id="22" name="TextBox 22"/>
          <p:cNvSpPr txBox="1"/>
          <p:nvPr/>
        </p:nvSpPr>
        <p:spPr>
          <a:xfrm>
            <a:off x="8987289" y="6682278"/>
            <a:ext cx="7532515" cy="447675"/>
          </a:xfrm>
          <a:prstGeom prst="rect">
            <a:avLst/>
          </a:prstGeom>
        </p:spPr>
        <p:txBody>
          <a:bodyPr lIns="0" tIns="0" rIns="0" bIns="0" rtlCol="0" anchor="t">
            <a:spAutoFit/>
          </a:bodyPr>
          <a:lstStyle/>
          <a:p>
            <a:pPr marL="0" lvl="0" indent="0">
              <a:lnSpc>
                <a:spcPts val="3599"/>
              </a:lnSpc>
              <a:spcBef>
                <a:spcPct val="0"/>
              </a:spcBef>
            </a:pPr>
            <a:r>
              <a:rPr lang="en-US" sz="2999">
                <a:solidFill>
                  <a:srgbClr val="000000"/>
                </a:solidFill>
                <a:latin typeface="Rubik Bold"/>
              </a:rPr>
              <a:t>FRAMEWORK</a:t>
            </a:r>
            <a:r>
              <a:rPr lang="en-US" sz="2999">
                <a:solidFill>
                  <a:srgbClr val="FFFFFF"/>
                </a:solidFill>
                <a:latin typeface="Rubik Bold"/>
              </a:rPr>
              <a:t>:-</a:t>
            </a:r>
          </a:p>
        </p:txBody>
      </p:sp>
      <p:sp>
        <p:nvSpPr>
          <p:cNvPr id="23" name="TextBox 23"/>
          <p:cNvSpPr txBox="1"/>
          <p:nvPr/>
        </p:nvSpPr>
        <p:spPr>
          <a:xfrm>
            <a:off x="8943200" y="7362338"/>
            <a:ext cx="5278318" cy="860425"/>
          </a:xfrm>
          <a:prstGeom prst="rect">
            <a:avLst/>
          </a:prstGeom>
        </p:spPr>
        <p:txBody>
          <a:bodyPr lIns="0" tIns="0" rIns="0" bIns="0" rtlCol="0" anchor="t">
            <a:spAutoFit/>
          </a:bodyPr>
          <a:lstStyle/>
          <a:p>
            <a:pPr marL="539748" lvl="1" indent="-269874">
              <a:lnSpc>
                <a:spcPts val="3499"/>
              </a:lnSpc>
              <a:buFont typeface="Arial"/>
              <a:buChar char="•"/>
            </a:pPr>
            <a:r>
              <a:rPr lang="en-US" sz="2499">
                <a:solidFill>
                  <a:srgbClr val="000000"/>
                </a:solidFill>
                <a:latin typeface="Rubik"/>
              </a:rPr>
              <a:t>Streamlit</a:t>
            </a:r>
          </a:p>
          <a:p>
            <a:pPr marL="539748" lvl="1" indent="-269874">
              <a:lnSpc>
                <a:spcPts val="3499"/>
              </a:lnSpc>
              <a:buFont typeface="Arial"/>
              <a:buChar char="•"/>
            </a:pPr>
            <a:r>
              <a:rPr lang="en-US" sz="2499">
                <a:solidFill>
                  <a:srgbClr val="000000"/>
                </a:solidFill>
                <a:latin typeface="Rubik"/>
              </a:rPr>
              <a:t>Natural language Processing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54509" y="-4725578"/>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973476" y="9410700"/>
            <a:ext cx="1013470" cy="509269"/>
          </a:xfrm>
          <a:custGeom>
            <a:avLst/>
            <a:gdLst/>
            <a:ahLst/>
            <a:cxnLst/>
            <a:rect l="l" t="t" r="r" b="b"/>
            <a:pathLst>
              <a:path w="1013470" h="509269">
                <a:moveTo>
                  <a:pt x="0" y="0"/>
                </a:moveTo>
                <a:lnTo>
                  <a:pt x="1013470" y="0"/>
                </a:lnTo>
                <a:lnTo>
                  <a:pt x="1013470" y="509269"/>
                </a:lnTo>
                <a:lnTo>
                  <a:pt x="0" y="509269"/>
                </a:lnTo>
                <a:lnTo>
                  <a:pt x="0" y="0"/>
                </a:lnTo>
                <a:close/>
              </a:path>
            </a:pathLst>
          </a:custGeom>
          <a:blipFill>
            <a:blip r:embed="rId4"/>
            <a:stretch>
              <a:fillRect/>
            </a:stretch>
          </a:blipFill>
        </p:spPr>
      </p:sp>
      <p:sp>
        <p:nvSpPr>
          <p:cNvPr id="4" name="Freeform 4"/>
          <p:cNvSpPr/>
          <p:nvPr/>
        </p:nvSpPr>
        <p:spPr>
          <a:xfrm>
            <a:off x="17205860" y="9528878"/>
            <a:ext cx="548701" cy="259386"/>
          </a:xfrm>
          <a:custGeom>
            <a:avLst/>
            <a:gdLst/>
            <a:ahLst/>
            <a:cxnLst/>
            <a:rect l="l" t="t" r="r" b="b"/>
            <a:pathLst>
              <a:path w="548701" h="259386">
                <a:moveTo>
                  <a:pt x="0" y="0"/>
                </a:moveTo>
                <a:lnTo>
                  <a:pt x="548702" y="0"/>
                </a:lnTo>
                <a:lnTo>
                  <a:pt x="548702" y="259387"/>
                </a:lnTo>
                <a:lnTo>
                  <a:pt x="0" y="259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sp>
      <p:sp>
        <p:nvSpPr>
          <p:cNvPr id="6" name="Freeform 6"/>
          <p:cNvSpPr/>
          <p:nvPr/>
        </p:nvSpPr>
        <p:spPr>
          <a:xfrm>
            <a:off x="2651811" y="7906641"/>
            <a:ext cx="3524244" cy="696038"/>
          </a:xfrm>
          <a:custGeom>
            <a:avLst/>
            <a:gdLst/>
            <a:ahLst/>
            <a:cxnLst/>
            <a:rect l="l" t="t" r="r" b="b"/>
            <a:pathLst>
              <a:path w="3524244" h="696038">
                <a:moveTo>
                  <a:pt x="0" y="0"/>
                </a:moveTo>
                <a:lnTo>
                  <a:pt x="3524244" y="0"/>
                </a:lnTo>
                <a:lnTo>
                  <a:pt x="3524244" y="696038"/>
                </a:lnTo>
                <a:lnTo>
                  <a:pt x="0" y="696038"/>
                </a:lnTo>
                <a:lnTo>
                  <a:pt x="0" y="0"/>
                </a:lnTo>
                <a:close/>
              </a:path>
            </a:pathLst>
          </a:custGeom>
          <a:blipFill>
            <a:blip r:embed="rId7"/>
            <a:stretch>
              <a:fillRect/>
            </a:stretch>
          </a:blipFill>
        </p:spPr>
      </p:sp>
      <p:sp>
        <p:nvSpPr>
          <p:cNvPr id="7" name="Freeform 7"/>
          <p:cNvSpPr/>
          <p:nvPr/>
        </p:nvSpPr>
        <p:spPr>
          <a:xfrm>
            <a:off x="1647334" y="2380359"/>
            <a:ext cx="5533198" cy="5526281"/>
          </a:xfrm>
          <a:custGeom>
            <a:avLst/>
            <a:gdLst/>
            <a:ahLst/>
            <a:cxnLst/>
            <a:rect l="l" t="t" r="r" b="b"/>
            <a:pathLst>
              <a:path w="5533198" h="5526281">
                <a:moveTo>
                  <a:pt x="0" y="0"/>
                </a:moveTo>
                <a:lnTo>
                  <a:pt x="5533197" y="0"/>
                </a:lnTo>
                <a:lnTo>
                  <a:pt x="5533197" y="5526282"/>
                </a:lnTo>
                <a:lnTo>
                  <a:pt x="0" y="5526282"/>
                </a:lnTo>
                <a:lnTo>
                  <a:pt x="0" y="0"/>
                </a:lnTo>
                <a:close/>
              </a:path>
            </a:pathLst>
          </a:custGeom>
          <a:blipFill>
            <a:blip r:embed="rId8"/>
            <a:stretch>
              <a:fillRect/>
            </a:stretch>
          </a:blipFill>
        </p:spPr>
      </p:sp>
      <p:grpSp>
        <p:nvGrpSpPr>
          <p:cNvPr id="8" name="Group 8"/>
          <p:cNvGrpSpPr/>
          <p:nvPr/>
        </p:nvGrpSpPr>
        <p:grpSpPr>
          <a:xfrm>
            <a:off x="8800024" y="2166317"/>
            <a:ext cx="6953700" cy="5954366"/>
            <a:chOff x="0" y="0"/>
            <a:chExt cx="9271600" cy="7939155"/>
          </a:xfrm>
        </p:grpSpPr>
        <p:sp>
          <p:nvSpPr>
            <p:cNvPr id="9" name="TextBox 9"/>
            <p:cNvSpPr txBox="1"/>
            <p:nvPr/>
          </p:nvSpPr>
          <p:spPr>
            <a:xfrm>
              <a:off x="0" y="-66675"/>
              <a:ext cx="9271600" cy="1590669"/>
            </a:xfrm>
            <a:prstGeom prst="rect">
              <a:avLst/>
            </a:prstGeom>
          </p:spPr>
          <p:txBody>
            <a:bodyPr lIns="0" tIns="0" rIns="0" bIns="0" rtlCol="0" anchor="t">
              <a:spAutoFit/>
            </a:bodyPr>
            <a:lstStyle/>
            <a:p>
              <a:pPr marL="0" lvl="0" indent="0">
                <a:lnSpc>
                  <a:spcPts val="9750"/>
                </a:lnSpc>
              </a:pPr>
              <a:r>
                <a:rPr lang="en-US" sz="7500">
                  <a:solidFill>
                    <a:srgbClr val="000000"/>
                  </a:solidFill>
                  <a:latin typeface="Nourd Bold"/>
                </a:rPr>
                <a:t>References</a:t>
              </a:r>
            </a:p>
          </p:txBody>
        </p:sp>
        <p:sp>
          <p:nvSpPr>
            <p:cNvPr id="10" name="TextBox 10"/>
            <p:cNvSpPr txBox="1"/>
            <p:nvPr/>
          </p:nvSpPr>
          <p:spPr>
            <a:xfrm>
              <a:off x="0" y="2023706"/>
              <a:ext cx="9271600" cy="5915449"/>
            </a:xfrm>
            <a:prstGeom prst="rect">
              <a:avLst/>
            </a:prstGeom>
          </p:spPr>
          <p:txBody>
            <a:bodyPr lIns="0" tIns="0" rIns="0" bIns="0" rtlCol="0" anchor="t">
              <a:spAutoFit/>
            </a:bodyPr>
            <a:lstStyle/>
            <a:p>
              <a:pPr marL="604518" lvl="1" indent="-302259">
                <a:lnSpc>
                  <a:spcPts val="3919"/>
                </a:lnSpc>
                <a:buFont typeface="Arial"/>
                <a:buChar char="•"/>
              </a:pPr>
              <a:r>
                <a:rPr lang="en-US" sz="2799">
                  <a:solidFill>
                    <a:srgbClr val="000000"/>
                  </a:solidFill>
                  <a:latin typeface="Rubik"/>
                </a:rPr>
                <a:t>https://ieeexplore.ieee.org/abstract/document/1423975</a:t>
              </a:r>
            </a:p>
            <a:p>
              <a:pPr>
                <a:lnSpc>
                  <a:spcPts val="3919"/>
                </a:lnSpc>
              </a:pPr>
              <a:endParaRPr lang="en-US" sz="2799">
                <a:solidFill>
                  <a:srgbClr val="000000"/>
                </a:solidFill>
                <a:latin typeface="Rubik"/>
              </a:endParaRPr>
            </a:p>
            <a:p>
              <a:pPr marL="604518" lvl="1" indent="-302259">
                <a:lnSpc>
                  <a:spcPts val="3919"/>
                </a:lnSpc>
                <a:buFont typeface="Arial"/>
                <a:buChar char="•"/>
              </a:pPr>
              <a:r>
                <a:rPr lang="en-US" sz="2799">
                  <a:solidFill>
                    <a:srgbClr val="000000"/>
                  </a:solidFill>
                  <a:latin typeface="Rubik"/>
                </a:rPr>
                <a:t>https://link.springer.com/article/10.1023/A:1021240730564</a:t>
              </a:r>
            </a:p>
            <a:p>
              <a:pPr>
                <a:lnSpc>
                  <a:spcPts val="3919"/>
                </a:lnSpc>
              </a:pPr>
              <a:endParaRPr lang="en-US" sz="2799">
                <a:solidFill>
                  <a:srgbClr val="000000"/>
                </a:solidFill>
                <a:latin typeface="Rubik"/>
              </a:endParaRPr>
            </a:p>
            <a:p>
              <a:pPr marL="604518" lvl="1" indent="-302259">
                <a:lnSpc>
                  <a:spcPts val="3919"/>
                </a:lnSpc>
                <a:buFont typeface="Arial"/>
                <a:buChar char="•"/>
              </a:pPr>
              <a:r>
                <a:rPr lang="en-US" sz="2799">
                  <a:solidFill>
                    <a:srgbClr val="000000"/>
                  </a:solidFill>
                  <a:latin typeface="Rubik"/>
                </a:rPr>
                <a:t>https://www.kaggle.com/code/rounakbanik/movie-recommender-systems/notebook</a:t>
              </a:r>
            </a:p>
          </p:txBody>
        </p:sp>
      </p:grpSp>
      <p:sp>
        <p:nvSpPr>
          <p:cNvPr id="11" name="TextBox 11"/>
          <p:cNvSpPr txBox="1"/>
          <p:nvPr/>
        </p:nvSpPr>
        <p:spPr>
          <a:xfrm>
            <a:off x="13337621" y="9500303"/>
            <a:ext cx="3102830" cy="297180"/>
          </a:xfrm>
          <a:prstGeom prst="rect">
            <a:avLst/>
          </a:prstGeom>
        </p:spPr>
        <p:txBody>
          <a:bodyPr lIns="0" tIns="0" rIns="0" bIns="0" rtlCol="0" anchor="t">
            <a:spAutoFit/>
          </a:bodyPr>
          <a:lstStyle/>
          <a:p>
            <a:pPr algn="r">
              <a:lnSpc>
                <a:spcPts val="2520"/>
              </a:lnSpc>
            </a:pPr>
            <a:r>
              <a:rPr lang="en-US" sz="1800" u="sng">
                <a:solidFill>
                  <a:srgbClr val="000000"/>
                </a:solidFill>
                <a:latin typeface="Nourd Bold"/>
              </a:rPr>
              <a:t>Back to Agenda Page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155252"/>
            <a:ext cx="16230600" cy="39764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1872" y="524309"/>
            <a:ext cx="17284256" cy="9238381"/>
            <a:chOff x="0" y="0"/>
            <a:chExt cx="4552232" cy="2433154"/>
          </a:xfrm>
        </p:grpSpPr>
        <p:sp>
          <p:nvSpPr>
            <p:cNvPr id="3" name="Freeform 3"/>
            <p:cNvSpPr/>
            <p:nvPr/>
          </p:nvSpPr>
          <p:spPr>
            <a:xfrm>
              <a:off x="0" y="0"/>
              <a:ext cx="4552232" cy="2433154"/>
            </a:xfrm>
            <a:custGeom>
              <a:avLst/>
              <a:gdLst/>
              <a:ahLst/>
              <a:cxnLst/>
              <a:rect l="l" t="t" r="r" b="b"/>
              <a:pathLst>
                <a:path w="4552232" h="2433154">
                  <a:moveTo>
                    <a:pt x="34938" y="0"/>
                  </a:moveTo>
                  <a:lnTo>
                    <a:pt x="4517295" y="0"/>
                  </a:lnTo>
                  <a:cubicBezTo>
                    <a:pt x="4526561" y="0"/>
                    <a:pt x="4535447" y="3681"/>
                    <a:pt x="4541999" y="10233"/>
                  </a:cubicBezTo>
                  <a:cubicBezTo>
                    <a:pt x="4548551" y="16785"/>
                    <a:pt x="4552232" y="25672"/>
                    <a:pt x="4552232" y="34938"/>
                  </a:cubicBezTo>
                  <a:lnTo>
                    <a:pt x="4552232" y="2398216"/>
                  </a:lnTo>
                  <a:cubicBezTo>
                    <a:pt x="4552232" y="2417512"/>
                    <a:pt x="4536590" y="2433154"/>
                    <a:pt x="4517295" y="2433154"/>
                  </a:cubicBezTo>
                  <a:lnTo>
                    <a:pt x="34938" y="2433154"/>
                  </a:lnTo>
                  <a:cubicBezTo>
                    <a:pt x="25672" y="2433154"/>
                    <a:pt x="16785" y="2429473"/>
                    <a:pt x="10233" y="2422921"/>
                  </a:cubicBezTo>
                  <a:cubicBezTo>
                    <a:pt x="3681" y="2416369"/>
                    <a:pt x="0" y="2407482"/>
                    <a:pt x="0" y="2398216"/>
                  </a:cubicBezTo>
                  <a:lnTo>
                    <a:pt x="0" y="34938"/>
                  </a:lnTo>
                  <a:cubicBezTo>
                    <a:pt x="0" y="15642"/>
                    <a:pt x="15642" y="0"/>
                    <a:pt x="34938" y="0"/>
                  </a:cubicBezTo>
                  <a:close/>
                </a:path>
              </a:pathLst>
            </a:custGeom>
            <a:solidFill>
              <a:srgbClr val="6D85FF">
                <a:alpha val="29804"/>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5" name="AutoShape 5"/>
          <p:cNvSpPr/>
          <p:nvPr/>
        </p:nvSpPr>
        <p:spPr>
          <a:xfrm rot="-5400000">
            <a:off x="4938380" y="7647254"/>
            <a:ext cx="2802916" cy="0"/>
          </a:xfrm>
          <a:prstGeom prst="line">
            <a:avLst/>
          </a:prstGeom>
          <a:ln w="9525" cap="flat">
            <a:solidFill>
              <a:srgbClr val="FFFFFF">
                <a:alpha val="29804"/>
              </a:srgbClr>
            </a:solidFill>
            <a:prstDash val="solid"/>
            <a:headEnd type="none" w="sm" len="sm"/>
            <a:tailEnd type="none" w="sm" len="sm"/>
          </a:ln>
        </p:spPr>
      </p:sp>
      <p:sp>
        <p:nvSpPr>
          <p:cNvPr id="6" name="AutoShape 6"/>
          <p:cNvSpPr/>
          <p:nvPr/>
        </p:nvSpPr>
        <p:spPr>
          <a:xfrm rot="-5400000">
            <a:off x="10546704" y="7647254"/>
            <a:ext cx="2802916" cy="0"/>
          </a:xfrm>
          <a:prstGeom prst="line">
            <a:avLst/>
          </a:prstGeom>
          <a:ln w="9525" cap="flat">
            <a:solidFill>
              <a:srgbClr val="FFFFFF">
                <a:alpha val="29804"/>
              </a:srgbClr>
            </a:solidFill>
            <a:prstDash val="solid"/>
            <a:headEnd type="none" w="sm" len="sm"/>
            <a:tailEnd type="none" w="sm" len="sm"/>
          </a:ln>
        </p:spPr>
      </p:sp>
      <p:sp>
        <p:nvSpPr>
          <p:cNvPr id="7" name="Freeform 7"/>
          <p:cNvSpPr/>
          <p:nvPr/>
        </p:nvSpPr>
        <p:spPr>
          <a:xfrm>
            <a:off x="6809649" y="4551350"/>
            <a:ext cx="4717407" cy="931688"/>
          </a:xfrm>
          <a:custGeom>
            <a:avLst/>
            <a:gdLst/>
            <a:ahLst/>
            <a:cxnLst/>
            <a:rect l="l" t="t" r="r" b="b"/>
            <a:pathLst>
              <a:path w="4717407" h="931688">
                <a:moveTo>
                  <a:pt x="0" y="0"/>
                </a:moveTo>
                <a:lnTo>
                  <a:pt x="4717407" y="0"/>
                </a:lnTo>
                <a:lnTo>
                  <a:pt x="4717407" y="931688"/>
                </a:lnTo>
                <a:lnTo>
                  <a:pt x="0" y="931688"/>
                </a:lnTo>
                <a:lnTo>
                  <a:pt x="0" y="0"/>
                </a:lnTo>
                <a:close/>
              </a:path>
            </a:pathLst>
          </a:custGeom>
          <a:blipFill>
            <a:blip r:embed="rId2"/>
            <a:stretch>
              <a:fillRect/>
            </a:stretch>
          </a:blipFill>
        </p:spPr>
      </p:sp>
      <p:sp>
        <p:nvSpPr>
          <p:cNvPr id="8" name="Freeform 8"/>
          <p:cNvSpPr/>
          <p:nvPr/>
        </p:nvSpPr>
        <p:spPr>
          <a:xfrm>
            <a:off x="6335076" y="1028700"/>
            <a:ext cx="5666553" cy="3824924"/>
          </a:xfrm>
          <a:custGeom>
            <a:avLst/>
            <a:gdLst/>
            <a:ahLst/>
            <a:cxnLst/>
            <a:rect l="l" t="t" r="r" b="b"/>
            <a:pathLst>
              <a:path w="5666553" h="3824924">
                <a:moveTo>
                  <a:pt x="0" y="0"/>
                </a:moveTo>
                <a:lnTo>
                  <a:pt x="5666553" y="0"/>
                </a:lnTo>
                <a:lnTo>
                  <a:pt x="5666553" y="3824924"/>
                </a:lnTo>
                <a:lnTo>
                  <a:pt x="0" y="3824924"/>
                </a:lnTo>
                <a:lnTo>
                  <a:pt x="0" y="0"/>
                </a:lnTo>
                <a:close/>
              </a:path>
            </a:pathLst>
          </a:custGeom>
          <a:blipFill>
            <a:blip r:embed="rId3"/>
            <a:stretch>
              <a:fillRect/>
            </a:stretch>
          </a:blipFill>
        </p:spPr>
      </p:sp>
      <p:grpSp>
        <p:nvGrpSpPr>
          <p:cNvPr id="9" name="Group 9"/>
          <p:cNvGrpSpPr/>
          <p:nvPr/>
        </p:nvGrpSpPr>
        <p:grpSpPr>
          <a:xfrm>
            <a:off x="1028700" y="6394367"/>
            <a:ext cx="5013953" cy="1818260"/>
            <a:chOff x="0" y="0"/>
            <a:chExt cx="6685271" cy="2424346"/>
          </a:xfrm>
        </p:grpSpPr>
        <p:sp>
          <p:nvSpPr>
            <p:cNvPr id="10" name="TextBox 10"/>
            <p:cNvSpPr txBox="1"/>
            <p:nvPr/>
          </p:nvSpPr>
          <p:spPr>
            <a:xfrm>
              <a:off x="0" y="-66675"/>
              <a:ext cx="6685271" cy="632249"/>
            </a:xfrm>
            <a:prstGeom prst="rect">
              <a:avLst/>
            </a:prstGeom>
          </p:spPr>
          <p:txBody>
            <a:bodyPr lIns="0" tIns="0" rIns="0" bIns="0" rtlCol="0" anchor="t">
              <a:spAutoFit/>
            </a:bodyPr>
            <a:lstStyle/>
            <a:p>
              <a:pPr algn="ctr">
                <a:lnSpc>
                  <a:spcPts val="3919"/>
                </a:lnSpc>
              </a:pPr>
              <a:r>
                <a:rPr lang="en-US" sz="2799">
                  <a:solidFill>
                    <a:srgbClr val="000000"/>
                  </a:solidFill>
                  <a:latin typeface="Rubik"/>
                </a:rPr>
                <a:t>Team</a:t>
              </a:r>
            </a:p>
          </p:txBody>
        </p:sp>
        <p:sp>
          <p:nvSpPr>
            <p:cNvPr id="11" name="TextBox 11"/>
            <p:cNvSpPr txBox="1"/>
            <p:nvPr/>
          </p:nvSpPr>
          <p:spPr>
            <a:xfrm>
              <a:off x="0" y="862711"/>
              <a:ext cx="6685271" cy="632249"/>
            </a:xfrm>
            <a:prstGeom prst="rect">
              <a:avLst/>
            </a:prstGeom>
          </p:spPr>
          <p:txBody>
            <a:bodyPr lIns="0" tIns="0" rIns="0" bIns="0" rtlCol="0" anchor="t">
              <a:spAutoFit/>
            </a:bodyPr>
            <a:lstStyle/>
            <a:p>
              <a:pPr algn="ctr">
                <a:lnSpc>
                  <a:spcPts val="3919"/>
                </a:lnSpc>
              </a:pPr>
              <a:r>
                <a:rPr lang="en-US" sz="2799">
                  <a:solidFill>
                    <a:srgbClr val="000000"/>
                  </a:solidFill>
                  <a:latin typeface="Rubik"/>
                </a:rPr>
                <a:t>Overview</a:t>
              </a:r>
            </a:p>
          </p:txBody>
        </p:sp>
        <p:sp>
          <p:nvSpPr>
            <p:cNvPr id="12" name="TextBox 12"/>
            <p:cNvSpPr txBox="1"/>
            <p:nvPr/>
          </p:nvSpPr>
          <p:spPr>
            <a:xfrm>
              <a:off x="0" y="1792098"/>
              <a:ext cx="6685271" cy="632249"/>
            </a:xfrm>
            <a:prstGeom prst="rect">
              <a:avLst/>
            </a:prstGeom>
          </p:spPr>
          <p:txBody>
            <a:bodyPr lIns="0" tIns="0" rIns="0" bIns="0" rtlCol="0" anchor="t">
              <a:spAutoFit/>
            </a:bodyPr>
            <a:lstStyle/>
            <a:p>
              <a:pPr algn="ctr">
                <a:lnSpc>
                  <a:spcPts val="3919"/>
                </a:lnSpc>
              </a:pPr>
              <a:r>
                <a:rPr lang="en-US" sz="2799">
                  <a:solidFill>
                    <a:srgbClr val="000000"/>
                  </a:solidFill>
                  <a:latin typeface="Rubik"/>
                </a:rPr>
                <a:t>Problem Statement</a:t>
              </a:r>
            </a:p>
          </p:txBody>
        </p:sp>
      </p:grpSp>
      <p:grpSp>
        <p:nvGrpSpPr>
          <p:cNvPr id="13" name="Group 13"/>
          <p:cNvGrpSpPr/>
          <p:nvPr/>
        </p:nvGrpSpPr>
        <p:grpSpPr>
          <a:xfrm>
            <a:off x="6637023" y="6394367"/>
            <a:ext cx="5013953" cy="1818260"/>
            <a:chOff x="0" y="0"/>
            <a:chExt cx="6685271" cy="2424346"/>
          </a:xfrm>
        </p:grpSpPr>
        <p:sp>
          <p:nvSpPr>
            <p:cNvPr id="14" name="TextBox 14"/>
            <p:cNvSpPr txBox="1"/>
            <p:nvPr/>
          </p:nvSpPr>
          <p:spPr>
            <a:xfrm>
              <a:off x="0" y="-66675"/>
              <a:ext cx="6685271" cy="632249"/>
            </a:xfrm>
            <a:prstGeom prst="rect">
              <a:avLst/>
            </a:prstGeom>
          </p:spPr>
          <p:txBody>
            <a:bodyPr lIns="0" tIns="0" rIns="0" bIns="0" rtlCol="0" anchor="t">
              <a:spAutoFit/>
            </a:bodyPr>
            <a:lstStyle/>
            <a:p>
              <a:pPr algn="ctr">
                <a:lnSpc>
                  <a:spcPts val="3919"/>
                </a:lnSpc>
              </a:pPr>
              <a:r>
                <a:rPr lang="en-US" sz="2799">
                  <a:solidFill>
                    <a:srgbClr val="000000"/>
                  </a:solidFill>
                  <a:latin typeface="Rubik"/>
                </a:rPr>
                <a:t>Timeline</a:t>
              </a:r>
            </a:p>
          </p:txBody>
        </p:sp>
        <p:sp>
          <p:nvSpPr>
            <p:cNvPr id="15" name="TextBox 15"/>
            <p:cNvSpPr txBox="1"/>
            <p:nvPr/>
          </p:nvSpPr>
          <p:spPr>
            <a:xfrm>
              <a:off x="0" y="862711"/>
              <a:ext cx="6685271" cy="632249"/>
            </a:xfrm>
            <a:prstGeom prst="rect">
              <a:avLst/>
            </a:prstGeom>
          </p:spPr>
          <p:txBody>
            <a:bodyPr lIns="0" tIns="0" rIns="0" bIns="0" rtlCol="0" anchor="t">
              <a:spAutoFit/>
            </a:bodyPr>
            <a:lstStyle/>
            <a:p>
              <a:pPr algn="ctr">
                <a:lnSpc>
                  <a:spcPts val="3919"/>
                </a:lnSpc>
              </a:pPr>
              <a:r>
                <a:rPr lang="en-US" sz="2799">
                  <a:solidFill>
                    <a:srgbClr val="000000"/>
                  </a:solidFill>
                  <a:latin typeface="Rubik"/>
                </a:rPr>
                <a:t>Literature Survey</a:t>
              </a:r>
            </a:p>
          </p:txBody>
        </p:sp>
        <p:sp>
          <p:nvSpPr>
            <p:cNvPr id="16" name="TextBox 16"/>
            <p:cNvSpPr txBox="1"/>
            <p:nvPr/>
          </p:nvSpPr>
          <p:spPr>
            <a:xfrm>
              <a:off x="0" y="1792098"/>
              <a:ext cx="6685271" cy="632249"/>
            </a:xfrm>
            <a:prstGeom prst="rect">
              <a:avLst/>
            </a:prstGeom>
          </p:spPr>
          <p:txBody>
            <a:bodyPr lIns="0" tIns="0" rIns="0" bIns="0" rtlCol="0" anchor="t">
              <a:spAutoFit/>
            </a:bodyPr>
            <a:lstStyle/>
            <a:p>
              <a:pPr algn="ctr">
                <a:lnSpc>
                  <a:spcPts val="3919"/>
                </a:lnSpc>
              </a:pPr>
              <a:r>
                <a:rPr lang="en-US" sz="2799">
                  <a:solidFill>
                    <a:srgbClr val="000000"/>
                  </a:solidFill>
                  <a:latin typeface="Rubik"/>
                </a:rPr>
                <a:t>At a Glance</a:t>
              </a:r>
            </a:p>
          </p:txBody>
        </p:sp>
      </p:grpSp>
      <p:grpSp>
        <p:nvGrpSpPr>
          <p:cNvPr id="17" name="Group 17"/>
          <p:cNvGrpSpPr/>
          <p:nvPr/>
        </p:nvGrpSpPr>
        <p:grpSpPr>
          <a:xfrm>
            <a:off x="12245347" y="6394367"/>
            <a:ext cx="5013953" cy="1121220"/>
            <a:chOff x="0" y="0"/>
            <a:chExt cx="6685271" cy="1494960"/>
          </a:xfrm>
        </p:grpSpPr>
        <p:sp>
          <p:nvSpPr>
            <p:cNvPr id="18" name="TextBox 18"/>
            <p:cNvSpPr txBox="1"/>
            <p:nvPr/>
          </p:nvSpPr>
          <p:spPr>
            <a:xfrm>
              <a:off x="0" y="-66675"/>
              <a:ext cx="6685271" cy="632249"/>
            </a:xfrm>
            <a:prstGeom prst="rect">
              <a:avLst/>
            </a:prstGeom>
          </p:spPr>
          <p:txBody>
            <a:bodyPr lIns="0" tIns="0" rIns="0" bIns="0" rtlCol="0" anchor="t">
              <a:spAutoFit/>
            </a:bodyPr>
            <a:lstStyle/>
            <a:p>
              <a:pPr algn="ctr">
                <a:lnSpc>
                  <a:spcPts val="3919"/>
                </a:lnSpc>
              </a:pPr>
              <a:r>
                <a:rPr lang="en-US" sz="2799">
                  <a:solidFill>
                    <a:srgbClr val="000000"/>
                  </a:solidFill>
                  <a:latin typeface="Rubik"/>
                </a:rPr>
                <a:t>Technologies</a:t>
              </a:r>
            </a:p>
          </p:txBody>
        </p:sp>
        <p:sp>
          <p:nvSpPr>
            <p:cNvPr id="19" name="TextBox 19"/>
            <p:cNvSpPr txBox="1"/>
            <p:nvPr/>
          </p:nvSpPr>
          <p:spPr>
            <a:xfrm>
              <a:off x="0" y="862711"/>
              <a:ext cx="6685271" cy="632249"/>
            </a:xfrm>
            <a:prstGeom prst="rect">
              <a:avLst/>
            </a:prstGeom>
          </p:spPr>
          <p:txBody>
            <a:bodyPr lIns="0" tIns="0" rIns="0" bIns="0" rtlCol="0" anchor="t">
              <a:spAutoFit/>
            </a:bodyPr>
            <a:lstStyle/>
            <a:p>
              <a:pPr algn="ctr">
                <a:lnSpc>
                  <a:spcPts val="3919"/>
                </a:lnSpc>
              </a:pPr>
              <a:r>
                <a:rPr lang="en-US" sz="2799">
                  <a:solidFill>
                    <a:srgbClr val="000000"/>
                  </a:solidFill>
                  <a:latin typeface="Rubik"/>
                </a:rPr>
                <a:t>References</a:t>
              </a:r>
            </a:p>
          </p:txBody>
        </p:sp>
      </p:grpSp>
      <p:sp>
        <p:nvSpPr>
          <p:cNvPr id="20" name="TextBox 20"/>
          <p:cNvSpPr txBox="1"/>
          <p:nvPr/>
        </p:nvSpPr>
        <p:spPr>
          <a:xfrm>
            <a:off x="6990468" y="2282363"/>
            <a:ext cx="4355769" cy="1209670"/>
          </a:xfrm>
          <a:prstGeom prst="rect">
            <a:avLst/>
          </a:prstGeom>
        </p:spPr>
        <p:txBody>
          <a:bodyPr lIns="0" tIns="0" rIns="0" bIns="0" rtlCol="0" anchor="t">
            <a:spAutoFit/>
          </a:bodyPr>
          <a:lstStyle/>
          <a:p>
            <a:pPr marL="0" lvl="0" indent="0" algn="ctr">
              <a:lnSpc>
                <a:spcPts val="9750"/>
              </a:lnSpc>
            </a:pPr>
            <a:r>
              <a:rPr lang="en-US" sz="7500" u="none">
                <a:solidFill>
                  <a:srgbClr val="000000"/>
                </a:solidFill>
                <a:latin typeface="Nourd Bold"/>
              </a:rPr>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3671" y="962025"/>
            <a:ext cx="12753091" cy="1209670"/>
          </a:xfrm>
          <a:prstGeom prst="rect">
            <a:avLst/>
          </a:prstGeom>
        </p:spPr>
        <p:txBody>
          <a:bodyPr lIns="0" tIns="0" rIns="0" bIns="0" rtlCol="0" anchor="t">
            <a:spAutoFit/>
          </a:bodyPr>
          <a:lstStyle/>
          <a:p>
            <a:pPr marL="0" lvl="0" indent="0">
              <a:lnSpc>
                <a:spcPts val="9750"/>
              </a:lnSpc>
            </a:pPr>
            <a:r>
              <a:rPr lang="en-US" sz="7500" u="none">
                <a:solidFill>
                  <a:srgbClr val="000000"/>
                </a:solidFill>
                <a:latin typeface="Nourd Bold"/>
              </a:rPr>
              <a:t>Team :- Data Detectives</a:t>
            </a:r>
          </a:p>
        </p:txBody>
      </p:sp>
      <p:sp>
        <p:nvSpPr>
          <p:cNvPr id="3" name="AutoShape 3"/>
          <p:cNvSpPr/>
          <p:nvPr/>
        </p:nvSpPr>
        <p:spPr>
          <a:xfrm>
            <a:off x="1028700" y="4782107"/>
            <a:ext cx="16230600" cy="0"/>
          </a:xfrm>
          <a:prstGeom prst="line">
            <a:avLst/>
          </a:prstGeom>
          <a:ln w="9525" cap="flat">
            <a:solidFill>
              <a:srgbClr val="FFFFFF">
                <a:alpha val="33725"/>
              </a:srgbClr>
            </a:solidFill>
            <a:prstDash val="sysDot"/>
            <a:headEnd type="none" w="sm" len="sm"/>
            <a:tailEnd type="none" w="sm" len="sm"/>
          </a:ln>
        </p:spPr>
      </p:sp>
      <p:sp>
        <p:nvSpPr>
          <p:cNvPr id="4" name="Freeform 4"/>
          <p:cNvSpPr/>
          <p:nvPr/>
        </p:nvSpPr>
        <p:spPr>
          <a:xfrm>
            <a:off x="825060" y="2540236"/>
            <a:ext cx="3797075" cy="1044196"/>
          </a:xfrm>
          <a:custGeom>
            <a:avLst/>
            <a:gdLst/>
            <a:ahLst/>
            <a:cxnLst/>
            <a:rect l="l" t="t" r="r" b="b"/>
            <a:pathLst>
              <a:path w="3797075" h="1044196">
                <a:moveTo>
                  <a:pt x="0" y="0"/>
                </a:moveTo>
                <a:lnTo>
                  <a:pt x="3797075" y="0"/>
                </a:lnTo>
                <a:lnTo>
                  <a:pt x="3797075" y="1044196"/>
                </a:lnTo>
                <a:lnTo>
                  <a:pt x="0" y="1044196"/>
                </a:lnTo>
                <a:lnTo>
                  <a:pt x="0" y="0"/>
                </a:lnTo>
                <a:close/>
              </a:path>
            </a:pathLst>
          </a:custGeom>
          <a:blipFill>
            <a:blip r:embed="rId2"/>
            <a:stretch>
              <a:fillRect/>
            </a:stretch>
          </a:blipFill>
        </p:spPr>
      </p:sp>
      <p:sp>
        <p:nvSpPr>
          <p:cNvPr id="5" name="Freeform 5"/>
          <p:cNvSpPr/>
          <p:nvPr/>
        </p:nvSpPr>
        <p:spPr>
          <a:xfrm>
            <a:off x="5302830" y="2540236"/>
            <a:ext cx="3797075" cy="1044196"/>
          </a:xfrm>
          <a:custGeom>
            <a:avLst/>
            <a:gdLst/>
            <a:ahLst/>
            <a:cxnLst/>
            <a:rect l="l" t="t" r="r" b="b"/>
            <a:pathLst>
              <a:path w="3797075" h="1044196">
                <a:moveTo>
                  <a:pt x="0" y="0"/>
                </a:moveTo>
                <a:lnTo>
                  <a:pt x="3797074" y="0"/>
                </a:lnTo>
                <a:lnTo>
                  <a:pt x="3797074" y="1044196"/>
                </a:lnTo>
                <a:lnTo>
                  <a:pt x="0" y="1044196"/>
                </a:lnTo>
                <a:lnTo>
                  <a:pt x="0" y="0"/>
                </a:lnTo>
                <a:close/>
              </a:path>
            </a:pathLst>
          </a:custGeom>
          <a:blipFill>
            <a:blip r:embed="rId2"/>
            <a:stretch>
              <a:fillRect/>
            </a:stretch>
          </a:blipFill>
        </p:spPr>
      </p:sp>
      <p:sp>
        <p:nvSpPr>
          <p:cNvPr id="6" name="Freeform 6"/>
          <p:cNvSpPr/>
          <p:nvPr/>
        </p:nvSpPr>
        <p:spPr>
          <a:xfrm>
            <a:off x="13957487" y="2531027"/>
            <a:ext cx="3797075" cy="1044196"/>
          </a:xfrm>
          <a:custGeom>
            <a:avLst/>
            <a:gdLst/>
            <a:ahLst/>
            <a:cxnLst/>
            <a:rect l="l" t="t" r="r" b="b"/>
            <a:pathLst>
              <a:path w="3797075" h="1044196">
                <a:moveTo>
                  <a:pt x="0" y="0"/>
                </a:moveTo>
                <a:lnTo>
                  <a:pt x="3797075" y="0"/>
                </a:lnTo>
                <a:lnTo>
                  <a:pt x="3797075" y="1044196"/>
                </a:lnTo>
                <a:lnTo>
                  <a:pt x="0" y="1044196"/>
                </a:lnTo>
                <a:lnTo>
                  <a:pt x="0" y="0"/>
                </a:lnTo>
                <a:close/>
              </a:path>
            </a:pathLst>
          </a:custGeom>
          <a:blipFill>
            <a:blip r:embed="rId2"/>
            <a:stretch>
              <a:fillRect/>
            </a:stretch>
          </a:blipFill>
        </p:spPr>
      </p:sp>
      <p:sp>
        <p:nvSpPr>
          <p:cNvPr id="7" name="AutoShape 7"/>
          <p:cNvSpPr/>
          <p:nvPr/>
        </p:nvSpPr>
        <p:spPr>
          <a:xfrm>
            <a:off x="1028700" y="6793258"/>
            <a:ext cx="16230600" cy="0"/>
          </a:xfrm>
          <a:prstGeom prst="line">
            <a:avLst/>
          </a:prstGeom>
          <a:ln w="9525" cap="flat">
            <a:solidFill>
              <a:srgbClr val="FFFFFF">
                <a:alpha val="33725"/>
              </a:srgbClr>
            </a:solidFill>
            <a:prstDash val="sysDot"/>
            <a:headEnd type="none" w="sm" len="sm"/>
            <a:tailEnd type="none" w="sm" len="sm"/>
          </a:ln>
        </p:spPr>
      </p:sp>
      <p:sp>
        <p:nvSpPr>
          <p:cNvPr id="8" name="Freeform 8"/>
          <p:cNvSpPr/>
          <p:nvPr/>
        </p:nvSpPr>
        <p:spPr>
          <a:xfrm>
            <a:off x="16973476" y="9410700"/>
            <a:ext cx="1013470" cy="509269"/>
          </a:xfrm>
          <a:custGeom>
            <a:avLst/>
            <a:gdLst/>
            <a:ahLst/>
            <a:cxnLst/>
            <a:rect l="l" t="t" r="r" b="b"/>
            <a:pathLst>
              <a:path w="1013470" h="509269">
                <a:moveTo>
                  <a:pt x="0" y="0"/>
                </a:moveTo>
                <a:lnTo>
                  <a:pt x="1013470" y="0"/>
                </a:lnTo>
                <a:lnTo>
                  <a:pt x="1013470" y="509269"/>
                </a:lnTo>
                <a:lnTo>
                  <a:pt x="0" y="509269"/>
                </a:lnTo>
                <a:lnTo>
                  <a:pt x="0" y="0"/>
                </a:lnTo>
                <a:close/>
              </a:path>
            </a:pathLst>
          </a:custGeom>
          <a:blipFill>
            <a:blip r:embed="rId3"/>
            <a:stretch>
              <a:fillRect/>
            </a:stretch>
          </a:blipFill>
        </p:spPr>
      </p:sp>
      <p:sp>
        <p:nvSpPr>
          <p:cNvPr id="9" name="Freeform 9"/>
          <p:cNvSpPr/>
          <p:nvPr/>
        </p:nvSpPr>
        <p:spPr>
          <a:xfrm>
            <a:off x="17205860" y="9528878"/>
            <a:ext cx="548701" cy="259386"/>
          </a:xfrm>
          <a:custGeom>
            <a:avLst/>
            <a:gdLst/>
            <a:ahLst/>
            <a:cxnLst/>
            <a:rect l="l" t="t" r="r" b="b"/>
            <a:pathLst>
              <a:path w="548701" h="259386">
                <a:moveTo>
                  <a:pt x="0" y="0"/>
                </a:moveTo>
                <a:lnTo>
                  <a:pt x="548702" y="0"/>
                </a:lnTo>
                <a:lnTo>
                  <a:pt x="548702" y="259387"/>
                </a:lnTo>
                <a:lnTo>
                  <a:pt x="0" y="2593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AutoShape 10"/>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sp>
      <p:sp>
        <p:nvSpPr>
          <p:cNvPr id="11" name="TextBox 11"/>
          <p:cNvSpPr txBox="1"/>
          <p:nvPr/>
        </p:nvSpPr>
        <p:spPr>
          <a:xfrm>
            <a:off x="13337621" y="9500303"/>
            <a:ext cx="3102830" cy="297180"/>
          </a:xfrm>
          <a:prstGeom prst="rect">
            <a:avLst/>
          </a:prstGeom>
        </p:spPr>
        <p:txBody>
          <a:bodyPr lIns="0" tIns="0" rIns="0" bIns="0" rtlCol="0" anchor="t">
            <a:spAutoFit/>
          </a:bodyPr>
          <a:lstStyle/>
          <a:p>
            <a:pPr algn="r">
              <a:lnSpc>
                <a:spcPts val="2520"/>
              </a:lnSpc>
            </a:pPr>
            <a:r>
              <a:rPr lang="en-US" sz="1800" u="sng">
                <a:solidFill>
                  <a:srgbClr val="000000"/>
                </a:solidFill>
                <a:latin typeface="Nourd Bold"/>
              </a:rPr>
              <a:t>Back to Agenda Page</a:t>
            </a:r>
          </a:p>
        </p:txBody>
      </p:sp>
      <p:sp>
        <p:nvSpPr>
          <p:cNvPr id="12" name="Freeform 12"/>
          <p:cNvSpPr/>
          <p:nvPr/>
        </p:nvSpPr>
        <p:spPr>
          <a:xfrm>
            <a:off x="9708592" y="2577718"/>
            <a:ext cx="3689676" cy="1006714"/>
          </a:xfrm>
          <a:custGeom>
            <a:avLst/>
            <a:gdLst/>
            <a:ahLst/>
            <a:cxnLst/>
            <a:rect l="l" t="t" r="r" b="b"/>
            <a:pathLst>
              <a:path w="3689676" h="1006714">
                <a:moveTo>
                  <a:pt x="0" y="0"/>
                </a:moveTo>
                <a:lnTo>
                  <a:pt x="3689677" y="0"/>
                </a:lnTo>
                <a:lnTo>
                  <a:pt x="3689677" y="1006714"/>
                </a:lnTo>
                <a:lnTo>
                  <a:pt x="0" y="1006714"/>
                </a:lnTo>
                <a:lnTo>
                  <a:pt x="0" y="0"/>
                </a:lnTo>
                <a:close/>
              </a:path>
            </a:pathLst>
          </a:custGeom>
          <a:blipFill>
            <a:blip r:embed="rId2"/>
            <a:stretch>
              <a:fillRect b="-789"/>
            </a:stretch>
          </a:blipFill>
        </p:spPr>
      </p:sp>
      <p:sp>
        <p:nvSpPr>
          <p:cNvPr id="13" name="Freeform 13"/>
          <p:cNvSpPr/>
          <p:nvPr/>
        </p:nvSpPr>
        <p:spPr>
          <a:xfrm>
            <a:off x="1258349" y="7192377"/>
            <a:ext cx="3797075" cy="1044196"/>
          </a:xfrm>
          <a:custGeom>
            <a:avLst/>
            <a:gdLst/>
            <a:ahLst/>
            <a:cxnLst/>
            <a:rect l="l" t="t" r="r" b="b"/>
            <a:pathLst>
              <a:path w="3797075" h="1044196">
                <a:moveTo>
                  <a:pt x="0" y="0"/>
                </a:moveTo>
                <a:lnTo>
                  <a:pt x="3797075" y="0"/>
                </a:lnTo>
                <a:lnTo>
                  <a:pt x="3797075" y="1044196"/>
                </a:lnTo>
                <a:lnTo>
                  <a:pt x="0" y="1044196"/>
                </a:lnTo>
                <a:lnTo>
                  <a:pt x="0" y="0"/>
                </a:lnTo>
                <a:close/>
              </a:path>
            </a:pathLst>
          </a:custGeom>
          <a:blipFill>
            <a:blip r:embed="rId2"/>
            <a:stretch>
              <a:fillRect/>
            </a:stretch>
          </a:blipFill>
        </p:spPr>
      </p:sp>
      <p:sp>
        <p:nvSpPr>
          <p:cNvPr id="14" name="Freeform 14"/>
          <p:cNvSpPr/>
          <p:nvPr/>
        </p:nvSpPr>
        <p:spPr>
          <a:xfrm>
            <a:off x="12802286" y="7192377"/>
            <a:ext cx="3797075" cy="1044196"/>
          </a:xfrm>
          <a:custGeom>
            <a:avLst/>
            <a:gdLst/>
            <a:ahLst/>
            <a:cxnLst/>
            <a:rect l="l" t="t" r="r" b="b"/>
            <a:pathLst>
              <a:path w="3797075" h="1044196">
                <a:moveTo>
                  <a:pt x="0" y="0"/>
                </a:moveTo>
                <a:lnTo>
                  <a:pt x="3797075" y="0"/>
                </a:lnTo>
                <a:lnTo>
                  <a:pt x="3797075" y="1044196"/>
                </a:lnTo>
                <a:lnTo>
                  <a:pt x="0" y="1044196"/>
                </a:lnTo>
                <a:lnTo>
                  <a:pt x="0" y="0"/>
                </a:lnTo>
                <a:close/>
              </a:path>
            </a:pathLst>
          </a:custGeom>
          <a:blipFill>
            <a:blip r:embed="rId2"/>
            <a:stretch>
              <a:fillRect/>
            </a:stretch>
          </a:blipFill>
        </p:spPr>
      </p:sp>
      <p:sp>
        <p:nvSpPr>
          <p:cNvPr id="15" name="TextBox 15"/>
          <p:cNvSpPr txBox="1"/>
          <p:nvPr/>
        </p:nvSpPr>
        <p:spPr>
          <a:xfrm>
            <a:off x="822628" y="2803407"/>
            <a:ext cx="379707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Rubik"/>
              </a:rPr>
              <a:t>Halli Shanu Fakirappa</a:t>
            </a:r>
          </a:p>
        </p:txBody>
      </p:sp>
      <p:sp>
        <p:nvSpPr>
          <p:cNvPr id="16" name="TextBox 16"/>
          <p:cNvSpPr txBox="1"/>
          <p:nvPr/>
        </p:nvSpPr>
        <p:spPr>
          <a:xfrm>
            <a:off x="5340555" y="2803407"/>
            <a:ext cx="379707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Rubik"/>
              </a:rPr>
              <a:t>Saurabh Sunil Hundare</a:t>
            </a:r>
          </a:p>
        </p:txBody>
      </p:sp>
      <p:sp>
        <p:nvSpPr>
          <p:cNvPr id="17" name="TextBox 17"/>
          <p:cNvSpPr txBox="1"/>
          <p:nvPr/>
        </p:nvSpPr>
        <p:spPr>
          <a:xfrm>
            <a:off x="9520615" y="2627050"/>
            <a:ext cx="4016162" cy="8604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Rubik"/>
              </a:rPr>
              <a:t>Madamanchi Chandra Vardhan</a:t>
            </a:r>
          </a:p>
        </p:txBody>
      </p:sp>
      <p:sp>
        <p:nvSpPr>
          <p:cNvPr id="18" name="TextBox 18"/>
          <p:cNvSpPr txBox="1"/>
          <p:nvPr/>
        </p:nvSpPr>
        <p:spPr>
          <a:xfrm>
            <a:off x="13917777" y="2818175"/>
            <a:ext cx="379707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Rubik"/>
              </a:rPr>
              <a:t>Prasad Mansing Jadhav</a:t>
            </a:r>
          </a:p>
        </p:txBody>
      </p:sp>
      <p:sp>
        <p:nvSpPr>
          <p:cNvPr id="19" name="TextBox 19"/>
          <p:cNvSpPr txBox="1"/>
          <p:nvPr/>
        </p:nvSpPr>
        <p:spPr>
          <a:xfrm>
            <a:off x="1026643" y="7431433"/>
            <a:ext cx="3797075"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Rubik"/>
              </a:rPr>
              <a:t>Sudhir Singh</a:t>
            </a:r>
          </a:p>
        </p:txBody>
      </p:sp>
      <p:sp>
        <p:nvSpPr>
          <p:cNvPr id="20" name="TextBox 20"/>
          <p:cNvSpPr txBox="1"/>
          <p:nvPr/>
        </p:nvSpPr>
        <p:spPr>
          <a:xfrm>
            <a:off x="12802286" y="7479525"/>
            <a:ext cx="379707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Rubik"/>
              </a:rPr>
              <a:t>Ruthvik Bathala</a:t>
            </a:r>
          </a:p>
        </p:txBody>
      </p:sp>
      <p:sp>
        <p:nvSpPr>
          <p:cNvPr id="21" name="Freeform 21"/>
          <p:cNvSpPr/>
          <p:nvPr/>
        </p:nvSpPr>
        <p:spPr>
          <a:xfrm>
            <a:off x="7244572" y="5279557"/>
            <a:ext cx="3797075" cy="1044196"/>
          </a:xfrm>
          <a:custGeom>
            <a:avLst/>
            <a:gdLst/>
            <a:ahLst/>
            <a:cxnLst/>
            <a:rect l="l" t="t" r="r" b="b"/>
            <a:pathLst>
              <a:path w="3797075" h="1044196">
                <a:moveTo>
                  <a:pt x="0" y="0"/>
                </a:moveTo>
                <a:lnTo>
                  <a:pt x="3797075" y="0"/>
                </a:lnTo>
                <a:lnTo>
                  <a:pt x="3797075" y="1044195"/>
                </a:lnTo>
                <a:lnTo>
                  <a:pt x="0" y="1044195"/>
                </a:lnTo>
                <a:lnTo>
                  <a:pt x="0" y="0"/>
                </a:lnTo>
                <a:close/>
              </a:path>
            </a:pathLst>
          </a:custGeom>
          <a:blipFill>
            <a:blip r:embed="rId2"/>
            <a:stretch>
              <a:fillRect/>
            </a:stretch>
          </a:blipFill>
        </p:spPr>
      </p:sp>
      <p:sp>
        <p:nvSpPr>
          <p:cNvPr id="22" name="TextBox 22"/>
          <p:cNvSpPr txBox="1"/>
          <p:nvPr/>
        </p:nvSpPr>
        <p:spPr>
          <a:xfrm>
            <a:off x="7420217" y="5557495"/>
            <a:ext cx="379707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Rubik"/>
              </a:rPr>
              <a:t>Data Detectives</a:t>
            </a:r>
          </a:p>
        </p:txBody>
      </p:sp>
      <p:sp>
        <p:nvSpPr>
          <p:cNvPr id="23" name="AutoShape 23"/>
          <p:cNvSpPr/>
          <p:nvPr/>
        </p:nvSpPr>
        <p:spPr>
          <a:xfrm>
            <a:off x="7201367" y="3584432"/>
            <a:ext cx="1941742" cy="1695125"/>
          </a:xfrm>
          <a:prstGeom prst="line">
            <a:avLst/>
          </a:prstGeom>
          <a:ln w="19050" cap="rnd">
            <a:solidFill>
              <a:srgbClr val="000000"/>
            </a:solidFill>
            <a:prstDash val="solid"/>
            <a:headEnd type="none" w="sm" len="sm"/>
            <a:tailEnd type="triangle" w="lg" len="med"/>
          </a:ln>
        </p:spPr>
      </p:sp>
      <p:sp>
        <p:nvSpPr>
          <p:cNvPr id="24" name="AutoShape 24"/>
          <p:cNvSpPr/>
          <p:nvPr/>
        </p:nvSpPr>
        <p:spPr>
          <a:xfrm flipH="1">
            <a:off x="9060200" y="3584432"/>
            <a:ext cx="2410321" cy="1695125"/>
          </a:xfrm>
          <a:prstGeom prst="line">
            <a:avLst/>
          </a:prstGeom>
          <a:ln w="19050" cap="rnd">
            <a:solidFill>
              <a:srgbClr val="000000"/>
            </a:solidFill>
            <a:prstDash val="solid"/>
            <a:headEnd type="none" w="sm" len="sm"/>
            <a:tailEnd type="triangle" w="lg" len="med"/>
          </a:ln>
        </p:spPr>
      </p:sp>
      <p:sp>
        <p:nvSpPr>
          <p:cNvPr id="25" name="AutoShape 25"/>
          <p:cNvSpPr/>
          <p:nvPr/>
        </p:nvSpPr>
        <p:spPr>
          <a:xfrm flipH="1">
            <a:off x="9060200" y="3544484"/>
            <a:ext cx="6712915" cy="1704334"/>
          </a:xfrm>
          <a:prstGeom prst="line">
            <a:avLst/>
          </a:prstGeom>
          <a:ln w="19050" cap="rnd">
            <a:solidFill>
              <a:srgbClr val="000000"/>
            </a:solidFill>
            <a:prstDash val="solid"/>
            <a:headEnd type="none" w="sm" len="sm"/>
            <a:tailEnd type="triangle" w="lg" len="med"/>
          </a:ln>
        </p:spPr>
      </p:sp>
      <p:sp>
        <p:nvSpPr>
          <p:cNvPr id="26" name="AutoShape 26"/>
          <p:cNvSpPr/>
          <p:nvPr/>
        </p:nvSpPr>
        <p:spPr>
          <a:xfrm flipH="1" flipV="1">
            <a:off x="11041647" y="5664669"/>
            <a:ext cx="3588753" cy="1480077"/>
          </a:xfrm>
          <a:prstGeom prst="line">
            <a:avLst/>
          </a:prstGeom>
          <a:ln w="19050" cap="rnd">
            <a:solidFill>
              <a:srgbClr val="000000"/>
            </a:solidFill>
            <a:prstDash val="solid"/>
            <a:headEnd type="none" w="sm" len="sm"/>
            <a:tailEnd type="triangle" w="lg" len="med"/>
          </a:ln>
        </p:spPr>
      </p:sp>
      <p:sp>
        <p:nvSpPr>
          <p:cNvPr id="27" name="AutoShape 27"/>
          <p:cNvSpPr/>
          <p:nvPr/>
        </p:nvSpPr>
        <p:spPr>
          <a:xfrm>
            <a:off x="2703374" y="3553693"/>
            <a:ext cx="6419512" cy="1695125"/>
          </a:xfrm>
          <a:prstGeom prst="line">
            <a:avLst/>
          </a:prstGeom>
          <a:ln w="19050" cap="rnd">
            <a:solidFill>
              <a:srgbClr val="000000"/>
            </a:solidFill>
            <a:prstDash val="solid"/>
            <a:headEnd type="none" w="sm" len="sm"/>
            <a:tailEnd type="triangle" w="lg" len="med"/>
          </a:ln>
        </p:spPr>
      </p:sp>
      <p:sp>
        <p:nvSpPr>
          <p:cNvPr id="28" name="AutoShape 28"/>
          <p:cNvSpPr/>
          <p:nvPr/>
        </p:nvSpPr>
        <p:spPr>
          <a:xfrm flipV="1">
            <a:off x="3200400" y="5700395"/>
            <a:ext cx="4131994" cy="1480076"/>
          </a:xfrm>
          <a:prstGeom prst="line">
            <a:avLst/>
          </a:prstGeom>
          <a:ln w="19050" cap="rnd">
            <a:solidFill>
              <a:srgbClr val="000000"/>
            </a:solidFill>
            <a:prstDash val="solid"/>
            <a:headEnd type="none" w="sm" len="sm"/>
            <a:tailEnd type="triangle" w="lg" len="me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492205"/>
            <a:ext cx="7980739" cy="4572737"/>
            <a:chOff x="0" y="0"/>
            <a:chExt cx="2101923" cy="1204342"/>
          </a:xfrm>
        </p:grpSpPr>
        <p:sp>
          <p:nvSpPr>
            <p:cNvPr id="3" name="Freeform 3"/>
            <p:cNvSpPr/>
            <p:nvPr/>
          </p:nvSpPr>
          <p:spPr>
            <a:xfrm>
              <a:off x="0" y="0"/>
              <a:ext cx="2101923" cy="1204342"/>
            </a:xfrm>
            <a:custGeom>
              <a:avLst/>
              <a:gdLst/>
              <a:ahLst/>
              <a:cxnLst/>
              <a:rect l="l" t="t" r="r" b="b"/>
              <a:pathLst>
                <a:path w="2101923" h="1204342">
                  <a:moveTo>
                    <a:pt x="48504" y="0"/>
                  </a:moveTo>
                  <a:lnTo>
                    <a:pt x="2053419" y="0"/>
                  </a:lnTo>
                  <a:cubicBezTo>
                    <a:pt x="2080207" y="0"/>
                    <a:pt x="2101923" y="21716"/>
                    <a:pt x="2101923" y="48504"/>
                  </a:cubicBezTo>
                  <a:lnTo>
                    <a:pt x="2101923" y="1155838"/>
                  </a:lnTo>
                  <a:cubicBezTo>
                    <a:pt x="2101923" y="1182626"/>
                    <a:pt x="2080207" y="1204342"/>
                    <a:pt x="2053419" y="1204342"/>
                  </a:cubicBezTo>
                  <a:lnTo>
                    <a:pt x="48504" y="1204342"/>
                  </a:lnTo>
                  <a:cubicBezTo>
                    <a:pt x="21716" y="1204342"/>
                    <a:pt x="0" y="1182626"/>
                    <a:pt x="0" y="1155838"/>
                  </a:cubicBezTo>
                  <a:lnTo>
                    <a:pt x="0" y="48504"/>
                  </a:lnTo>
                  <a:cubicBezTo>
                    <a:pt x="0" y="21716"/>
                    <a:pt x="21716" y="0"/>
                    <a:pt x="48504" y="0"/>
                  </a:cubicBezTo>
                  <a:close/>
                </a:path>
              </a:pathLst>
            </a:custGeom>
            <a:solidFill>
              <a:srgbClr val="6D85FF">
                <a:alpha val="29804"/>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1494737" y="4913938"/>
            <a:ext cx="3797075" cy="1044196"/>
          </a:xfrm>
          <a:custGeom>
            <a:avLst/>
            <a:gdLst/>
            <a:ahLst/>
            <a:cxnLst/>
            <a:rect l="l" t="t" r="r" b="b"/>
            <a:pathLst>
              <a:path w="3797075" h="1044196">
                <a:moveTo>
                  <a:pt x="0" y="0"/>
                </a:moveTo>
                <a:lnTo>
                  <a:pt x="3797074" y="0"/>
                </a:lnTo>
                <a:lnTo>
                  <a:pt x="3797074" y="1044195"/>
                </a:lnTo>
                <a:lnTo>
                  <a:pt x="0" y="1044195"/>
                </a:lnTo>
                <a:lnTo>
                  <a:pt x="0" y="0"/>
                </a:lnTo>
                <a:close/>
              </a:path>
            </a:pathLst>
          </a:custGeom>
          <a:blipFill>
            <a:blip r:embed="rId2"/>
            <a:stretch>
              <a:fillRect/>
            </a:stretch>
          </a:blipFill>
        </p:spPr>
      </p:sp>
      <p:grpSp>
        <p:nvGrpSpPr>
          <p:cNvPr id="6" name="Group 6"/>
          <p:cNvGrpSpPr/>
          <p:nvPr/>
        </p:nvGrpSpPr>
        <p:grpSpPr>
          <a:xfrm>
            <a:off x="9415942" y="4492205"/>
            <a:ext cx="7843358" cy="4572737"/>
            <a:chOff x="0" y="0"/>
            <a:chExt cx="2065740" cy="1204342"/>
          </a:xfrm>
        </p:grpSpPr>
        <p:sp>
          <p:nvSpPr>
            <p:cNvPr id="7" name="Freeform 7"/>
            <p:cNvSpPr/>
            <p:nvPr/>
          </p:nvSpPr>
          <p:spPr>
            <a:xfrm>
              <a:off x="0" y="0"/>
              <a:ext cx="2065740" cy="1204342"/>
            </a:xfrm>
            <a:custGeom>
              <a:avLst/>
              <a:gdLst/>
              <a:ahLst/>
              <a:cxnLst/>
              <a:rect l="l" t="t" r="r" b="b"/>
              <a:pathLst>
                <a:path w="2065740" h="1204342">
                  <a:moveTo>
                    <a:pt x="49353" y="0"/>
                  </a:moveTo>
                  <a:lnTo>
                    <a:pt x="2016387" y="0"/>
                  </a:lnTo>
                  <a:cubicBezTo>
                    <a:pt x="2043644" y="0"/>
                    <a:pt x="2065740" y="22096"/>
                    <a:pt x="2065740" y="49353"/>
                  </a:cubicBezTo>
                  <a:lnTo>
                    <a:pt x="2065740" y="1154989"/>
                  </a:lnTo>
                  <a:cubicBezTo>
                    <a:pt x="2065740" y="1182246"/>
                    <a:pt x="2043644" y="1204342"/>
                    <a:pt x="2016387" y="1204342"/>
                  </a:cubicBezTo>
                  <a:lnTo>
                    <a:pt x="49353" y="1204342"/>
                  </a:lnTo>
                  <a:cubicBezTo>
                    <a:pt x="22096" y="1204342"/>
                    <a:pt x="0" y="1182246"/>
                    <a:pt x="0" y="1154989"/>
                  </a:cubicBezTo>
                  <a:lnTo>
                    <a:pt x="0" y="49353"/>
                  </a:lnTo>
                  <a:cubicBezTo>
                    <a:pt x="0" y="22096"/>
                    <a:pt x="22096" y="0"/>
                    <a:pt x="49353" y="0"/>
                  </a:cubicBezTo>
                  <a:close/>
                </a:path>
              </a:pathLst>
            </a:custGeom>
            <a:solidFill>
              <a:srgbClr val="6D85FF">
                <a:alpha val="29804"/>
              </a:srgbClr>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9" name="Freeform 9"/>
          <p:cNvSpPr/>
          <p:nvPr/>
        </p:nvSpPr>
        <p:spPr>
          <a:xfrm>
            <a:off x="10016433" y="4913938"/>
            <a:ext cx="4093475" cy="1044196"/>
          </a:xfrm>
          <a:custGeom>
            <a:avLst/>
            <a:gdLst/>
            <a:ahLst/>
            <a:cxnLst/>
            <a:rect l="l" t="t" r="r" b="b"/>
            <a:pathLst>
              <a:path w="4093475" h="1044196">
                <a:moveTo>
                  <a:pt x="0" y="0"/>
                </a:moveTo>
                <a:lnTo>
                  <a:pt x="4093475" y="0"/>
                </a:lnTo>
                <a:lnTo>
                  <a:pt x="4093475" y="1044195"/>
                </a:lnTo>
                <a:lnTo>
                  <a:pt x="0" y="1044195"/>
                </a:lnTo>
                <a:lnTo>
                  <a:pt x="0" y="0"/>
                </a:lnTo>
                <a:close/>
              </a:path>
            </a:pathLst>
          </a:custGeom>
          <a:blipFill>
            <a:blip r:embed="rId2"/>
            <a:stretch>
              <a:fillRect t="-3903" b="-3903"/>
            </a:stretch>
          </a:blipFill>
        </p:spPr>
      </p:sp>
      <p:sp>
        <p:nvSpPr>
          <p:cNvPr id="10" name="Freeform 10"/>
          <p:cNvSpPr/>
          <p:nvPr/>
        </p:nvSpPr>
        <p:spPr>
          <a:xfrm>
            <a:off x="13867584" y="3517877"/>
            <a:ext cx="3391716" cy="669864"/>
          </a:xfrm>
          <a:custGeom>
            <a:avLst/>
            <a:gdLst/>
            <a:ahLst/>
            <a:cxnLst/>
            <a:rect l="l" t="t" r="r" b="b"/>
            <a:pathLst>
              <a:path w="3391716" h="669864">
                <a:moveTo>
                  <a:pt x="0" y="0"/>
                </a:moveTo>
                <a:lnTo>
                  <a:pt x="3391716" y="0"/>
                </a:lnTo>
                <a:lnTo>
                  <a:pt x="3391716" y="669864"/>
                </a:lnTo>
                <a:lnTo>
                  <a:pt x="0" y="669864"/>
                </a:lnTo>
                <a:lnTo>
                  <a:pt x="0" y="0"/>
                </a:lnTo>
                <a:close/>
              </a:path>
            </a:pathLst>
          </a:custGeom>
          <a:blipFill>
            <a:blip r:embed="rId3"/>
            <a:stretch>
              <a:fillRect/>
            </a:stretch>
          </a:blipFill>
        </p:spPr>
      </p:sp>
      <p:sp>
        <p:nvSpPr>
          <p:cNvPr id="11" name="Freeform 11"/>
          <p:cNvSpPr/>
          <p:nvPr/>
        </p:nvSpPr>
        <p:spPr>
          <a:xfrm>
            <a:off x="14109908" y="1028700"/>
            <a:ext cx="2907069" cy="2489177"/>
          </a:xfrm>
          <a:custGeom>
            <a:avLst/>
            <a:gdLst/>
            <a:ahLst/>
            <a:cxnLst/>
            <a:rect l="l" t="t" r="r" b="b"/>
            <a:pathLst>
              <a:path w="2907069" h="2489177">
                <a:moveTo>
                  <a:pt x="0" y="0"/>
                </a:moveTo>
                <a:lnTo>
                  <a:pt x="2907068" y="0"/>
                </a:lnTo>
                <a:lnTo>
                  <a:pt x="2907068" y="2489177"/>
                </a:lnTo>
                <a:lnTo>
                  <a:pt x="0" y="2489177"/>
                </a:lnTo>
                <a:lnTo>
                  <a:pt x="0" y="0"/>
                </a:lnTo>
                <a:close/>
              </a:path>
            </a:pathLst>
          </a:custGeom>
          <a:blipFill>
            <a:blip r:embed="rId4"/>
            <a:stretch>
              <a:fillRect/>
            </a:stretch>
          </a:blipFill>
        </p:spPr>
      </p:sp>
      <p:sp>
        <p:nvSpPr>
          <p:cNvPr id="12" name="TextBox 12"/>
          <p:cNvSpPr txBox="1"/>
          <p:nvPr/>
        </p:nvSpPr>
        <p:spPr>
          <a:xfrm>
            <a:off x="1941611" y="5164573"/>
            <a:ext cx="2903326" cy="447675"/>
          </a:xfrm>
          <a:prstGeom prst="rect">
            <a:avLst/>
          </a:prstGeom>
        </p:spPr>
        <p:txBody>
          <a:bodyPr lIns="0" tIns="0" rIns="0" bIns="0" rtlCol="0" anchor="t">
            <a:spAutoFit/>
          </a:bodyPr>
          <a:lstStyle/>
          <a:p>
            <a:pPr marL="0" lvl="0" indent="0" algn="ctr">
              <a:lnSpc>
                <a:spcPts val="3599"/>
              </a:lnSpc>
              <a:spcBef>
                <a:spcPct val="0"/>
              </a:spcBef>
            </a:pPr>
            <a:r>
              <a:rPr lang="en-US" sz="2999">
                <a:solidFill>
                  <a:srgbClr val="000000"/>
                </a:solidFill>
                <a:latin typeface="Rubik Bold"/>
              </a:rPr>
              <a:t>OBJECTIVES</a:t>
            </a:r>
          </a:p>
        </p:txBody>
      </p:sp>
      <p:grpSp>
        <p:nvGrpSpPr>
          <p:cNvPr id="13" name="Group 13"/>
          <p:cNvGrpSpPr/>
          <p:nvPr/>
        </p:nvGrpSpPr>
        <p:grpSpPr>
          <a:xfrm>
            <a:off x="1028700" y="1028700"/>
            <a:ext cx="10598946" cy="3258131"/>
            <a:chOff x="0" y="0"/>
            <a:chExt cx="14131928" cy="4344175"/>
          </a:xfrm>
        </p:grpSpPr>
        <p:sp>
          <p:nvSpPr>
            <p:cNvPr id="14" name="TextBox 14"/>
            <p:cNvSpPr txBox="1"/>
            <p:nvPr/>
          </p:nvSpPr>
          <p:spPr>
            <a:xfrm>
              <a:off x="0" y="-66675"/>
              <a:ext cx="14131928" cy="1320727"/>
            </a:xfrm>
            <a:prstGeom prst="rect">
              <a:avLst/>
            </a:prstGeom>
          </p:spPr>
          <p:txBody>
            <a:bodyPr lIns="0" tIns="0" rIns="0" bIns="0" rtlCol="0" anchor="t">
              <a:spAutoFit/>
            </a:bodyPr>
            <a:lstStyle/>
            <a:p>
              <a:pPr marL="0" lvl="0" indent="0">
                <a:lnSpc>
                  <a:spcPts val="8049"/>
                </a:lnSpc>
              </a:pPr>
              <a:r>
                <a:rPr lang="en-US" sz="6191" u="none">
                  <a:solidFill>
                    <a:srgbClr val="000000"/>
                  </a:solidFill>
                  <a:latin typeface="Nourd Bold"/>
                </a:rPr>
                <a:t>Overview</a:t>
              </a:r>
            </a:p>
          </p:txBody>
        </p:sp>
        <p:sp>
          <p:nvSpPr>
            <p:cNvPr id="15" name="TextBox 15"/>
            <p:cNvSpPr txBox="1"/>
            <p:nvPr/>
          </p:nvSpPr>
          <p:spPr>
            <a:xfrm>
              <a:off x="0" y="1634808"/>
              <a:ext cx="14131928" cy="2709367"/>
            </a:xfrm>
            <a:prstGeom prst="rect">
              <a:avLst/>
            </a:prstGeom>
          </p:spPr>
          <p:txBody>
            <a:bodyPr lIns="0" tIns="0" rIns="0" bIns="0" rtlCol="0" anchor="t">
              <a:spAutoFit/>
            </a:bodyPr>
            <a:lstStyle/>
            <a:p>
              <a:pPr>
                <a:lnSpc>
                  <a:spcPts val="3236"/>
                </a:lnSpc>
              </a:pPr>
              <a:r>
                <a:rPr lang="en-US" sz="2311">
                  <a:solidFill>
                    <a:srgbClr val="000000"/>
                  </a:solidFill>
                  <a:latin typeface="Rubik"/>
                </a:rPr>
                <a:t>The rapid growth of digital media platforms and the availability of vast movie libraries have made it increasingly challenging for users to discover and choose movies that align with their preferences. To address this issue, movie recommendation systems have emerged as a powerful tool to enhance user experience and engagement in the entertainment industry.</a:t>
              </a:r>
            </a:p>
          </p:txBody>
        </p:sp>
      </p:grpSp>
      <p:sp>
        <p:nvSpPr>
          <p:cNvPr id="16" name="TextBox 16"/>
          <p:cNvSpPr txBox="1"/>
          <p:nvPr/>
        </p:nvSpPr>
        <p:spPr>
          <a:xfrm>
            <a:off x="1494737" y="6244554"/>
            <a:ext cx="7377321" cy="3051175"/>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000000"/>
                </a:solidFill>
                <a:latin typeface="Rubik"/>
              </a:rPr>
              <a:t>Enhance user satisfaction through personalized movie recommendations.</a:t>
            </a:r>
          </a:p>
          <a:p>
            <a:pPr marL="539748" lvl="1" indent="-269874" algn="l">
              <a:lnSpc>
                <a:spcPts val="3499"/>
              </a:lnSpc>
              <a:buFont typeface="Arial"/>
              <a:buChar char="•"/>
            </a:pPr>
            <a:r>
              <a:rPr lang="en-US" sz="2499" u="none">
                <a:solidFill>
                  <a:srgbClr val="000000"/>
                </a:solidFill>
                <a:latin typeface="Rubik"/>
              </a:rPr>
              <a:t>Enhance user retention by providing accurate and useful movie recommendations.</a:t>
            </a:r>
          </a:p>
          <a:p>
            <a:pPr marL="539748" lvl="1" indent="-269874" algn="l">
              <a:lnSpc>
                <a:spcPts val="3499"/>
              </a:lnSpc>
              <a:buFont typeface="Arial"/>
              <a:buChar char="•"/>
            </a:pPr>
            <a:r>
              <a:rPr lang="en-US" sz="2499" u="none">
                <a:solidFill>
                  <a:srgbClr val="000000"/>
                </a:solidFill>
                <a:latin typeface="Rubik"/>
              </a:rPr>
              <a:t>Personalize the movie-watching experience based on user preferences.</a:t>
            </a:r>
          </a:p>
          <a:p>
            <a:pPr algn="l">
              <a:lnSpc>
                <a:spcPts val="3499"/>
              </a:lnSpc>
            </a:pPr>
            <a:endParaRPr lang="en-US" sz="2499" u="none">
              <a:solidFill>
                <a:srgbClr val="000000"/>
              </a:solidFill>
              <a:latin typeface="Rubik"/>
            </a:endParaRPr>
          </a:p>
        </p:txBody>
      </p:sp>
      <p:sp>
        <p:nvSpPr>
          <p:cNvPr id="17" name="TextBox 17"/>
          <p:cNvSpPr txBox="1"/>
          <p:nvPr/>
        </p:nvSpPr>
        <p:spPr>
          <a:xfrm>
            <a:off x="9861674" y="6225504"/>
            <a:ext cx="7155303" cy="2332796"/>
          </a:xfrm>
          <a:prstGeom prst="rect">
            <a:avLst/>
          </a:prstGeom>
        </p:spPr>
        <p:txBody>
          <a:bodyPr lIns="0" tIns="0" rIns="0" bIns="0" rtlCol="0" anchor="t">
            <a:spAutoFit/>
          </a:bodyPr>
          <a:lstStyle/>
          <a:p>
            <a:pPr>
              <a:lnSpc>
                <a:spcPts val="3720"/>
              </a:lnSpc>
            </a:pPr>
            <a:r>
              <a:rPr lang="en-US" sz="2657">
                <a:solidFill>
                  <a:srgbClr val="000000"/>
                </a:solidFill>
                <a:latin typeface="Rubik"/>
              </a:rPr>
              <a:t>To Make different types of recommendation techniques like:-</a:t>
            </a:r>
          </a:p>
          <a:p>
            <a:pPr>
              <a:lnSpc>
                <a:spcPts val="3720"/>
              </a:lnSpc>
            </a:pPr>
            <a:r>
              <a:rPr lang="en-US" sz="2657">
                <a:solidFill>
                  <a:srgbClr val="000000"/>
                </a:solidFill>
                <a:latin typeface="Rubik"/>
              </a:rPr>
              <a:t>1. Popularity based recommender system</a:t>
            </a:r>
          </a:p>
          <a:p>
            <a:pPr>
              <a:lnSpc>
                <a:spcPts val="3720"/>
              </a:lnSpc>
            </a:pPr>
            <a:r>
              <a:rPr lang="en-US" sz="2657">
                <a:solidFill>
                  <a:srgbClr val="000000"/>
                </a:solidFill>
                <a:latin typeface="Rubik"/>
              </a:rPr>
              <a:t>2. Content based Recommender System</a:t>
            </a:r>
          </a:p>
          <a:p>
            <a:pPr algn="l">
              <a:lnSpc>
                <a:spcPts val="3720"/>
              </a:lnSpc>
            </a:pPr>
            <a:r>
              <a:rPr lang="en-US" sz="2657">
                <a:solidFill>
                  <a:srgbClr val="000000"/>
                </a:solidFill>
                <a:latin typeface="Rubik"/>
              </a:rPr>
              <a:t>3. Collaborative Recommender System</a:t>
            </a:r>
          </a:p>
        </p:txBody>
      </p:sp>
      <p:sp>
        <p:nvSpPr>
          <p:cNvPr id="18" name="TextBox 18"/>
          <p:cNvSpPr txBox="1"/>
          <p:nvPr/>
        </p:nvSpPr>
        <p:spPr>
          <a:xfrm>
            <a:off x="10692275" y="5164573"/>
            <a:ext cx="2903326" cy="447675"/>
          </a:xfrm>
          <a:prstGeom prst="rect">
            <a:avLst/>
          </a:prstGeom>
        </p:spPr>
        <p:txBody>
          <a:bodyPr lIns="0" tIns="0" rIns="0" bIns="0" rtlCol="0" anchor="t">
            <a:spAutoFit/>
          </a:bodyPr>
          <a:lstStyle/>
          <a:p>
            <a:pPr marL="0" lvl="0" indent="0" algn="ctr">
              <a:lnSpc>
                <a:spcPts val="3599"/>
              </a:lnSpc>
              <a:spcBef>
                <a:spcPct val="0"/>
              </a:spcBef>
            </a:pPr>
            <a:r>
              <a:rPr lang="en-US" sz="2999">
                <a:solidFill>
                  <a:srgbClr val="000000"/>
                </a:solidFill>
                <a:latin typeface="Rubik Bold"/>
              </a:rPr>
              <a:t>GOALS</a:t>
            </a:r>
          </a:p>
        </p:txBody>
      </p:sp>
      <p:sp>
        <p:nvSpPr>
          <p:cNvPr id="19" name="TextBox 19"/>
          <p:cNvSpPr txBox="1"/>
          <p:nvPr/>
        </p:nvSpPr>
        <p:spPr>
          <a:xfrm>
            <a:off x="13337621" y="9500303"/>
            <a:ext cx="3102830" cy="297180"/>
          </a:xfrm>
          <a:prstGeom prst="rect">
            <a:avLst/>
          </a:prstGeom>
        </p:spPr>
        <p:txBody>
          <a:bodyPr lIns="0" tIns="0" rIns="0" bIns="0" rtlCol="0" anchor="t">
            <a:spAutoFit/>
          </a:bodyPr>
          <a:lstStyle/>
          <a:p>
            <a:pPr algn="r">
              <a:lnSpc>
                <a:spcPts val="2520"/>
              </a:lnSpc>
            </a:pPr>
            <a:r>
              <a:rPr lang="en-US" sz="1800" u="sng">
                <a:solidFill>
                  <a:srgbClr val="000000"/>
                </a:solidFill>
                <a:latin typeface="Nourd Bold"/>
              </a:rPr>
              <a:t>Back to Agenda Page</a:t>
            </a:r>
          </a:p>
        </p:txBody>
      </p:sp>
      <p:sp>
        <p:nvSpPr>
          <p:cNvPr id="20" name="Freeform 20"/>
          <p:cNvSpPr/>
          <p:nvPr/>
        </p:nvSpPr>
        <p:spPr>
          <a:xfrm>
            <a:off x="16973476" y="9410700"/>
            <a:ext cx="1013470" cy="509269"/>
          </a:xfrm>
          <a:custGeom>
            <a:avLst/>
            <a:gdLst/>
            <a:ahLst/>
            <a:cxnLst/>
            <a:rect l="l" t="t" r="r" b="b"/>
            <a:pathLst>
              <a:path w="1013470" h="509269">
                <a:moveTo>
                  <a:pt x="0" y="0"/>
                </a:moveTo>
                <a:lnTo>
                  <a:pt x="1013470" y="0"/>
                </a:lnTo>
                <a:lnTo>
                  <a:pt x="1013470" y="509269"/>
                </a:lnTo>
                <a:lnTo>
                  <a:pt x="0" y="509269"/>
                </a:lnTo>
                <a:lnTo>
                  <a:pt x="0" y="0"/>
                </a:lnTo>
                <a:close/>
              </a:path>
            </a:pathLst>
          </a:custGeom>
          <a:blipFill>
            <a:blip r:embed="rId5"/>
            <a:stretch>
              <a:fillRect/>
            </a:stretch>
          </a:blipFill>
        </p:spPr>
      </p:sp>
      <p:sp>
        <p:nvSpPr>
          <p:cNvPr id="21" name="Freeform 21"/>
          <p:cNvSpPr/>
          <p:nvPr/>
        </p:nvSpPr>
        <p:spPr>
          <a:xfrm>
            <a:off x="17205860" y="9528878"/>
            <a:ext cx="548701" cy="259386"/>
          </a:xfrm>
          <a:custGeom>
            <a:avLst/>
            <a:gdLst/>
            <a:ahLst/>
            <a:cxnLst/>
            <a:rect l="l" t="t" r="r" b="b"/>
            <a:pathLst>
              <a:path w="548701" h="259386">
                <a:moveTo>
                  <a:pt x="0" y="0"/>
                </a:moveTo>
                <a:lnTo>
                  <a:pt x="548702" y="0"/>
                </a:lnTo>
                <a:lnTo>
                  <a:pt x="548702" y="259387"/>
                </a:lnTo>
                <a:lnTo>
                  <a:pt x="0" y="259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AutoShape 22"/>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73476" y="9410700"/>
            <a:ext cx="1013470" cy="509269"/>
          </a:xfrm>
          <a:custGeom>
            <a:avLst/>
            <a:gdLst/>
            <a:ahLst/>
            <a:cxnLst/>
            <a:rect l="l" t="t" r="r" b="b"/>
            <a:pathLst>
              <a:path w="1013470" h="509269">
                <a:moveTo>
                  <a:pt x="0" y="0"/>
                </a:moveTo>
                <a:lnTo>
                  <a:pt x="1013470" y="0"/>
                </a:lnTo>
                <a:lnTo>
                  <a:pt x="1013470" y="509269"/>
                </a:lnTo>
                <a:lnTo>
                  <a:pt x="0" y="509269"/>
                </a:lnTo>
                <a:lnTo>
                  <a:pt x="0" y="0"/>
                </a:lnTo>
                <a:close/>
              </a:path>
            </a:pathLst>
          </a:custGeom>
          <a:blipFill>
            <a:blip r:embed="rId2"/>
            <a:stretch>
              <a:fillRect/>
            </a:stretch>
          </a:blipFill>
        </p:spPr>
      </p:sp>
      <p:sp>
        <p:nvSpPr>
          <p:cNvPr id="3" name="Freeform 3"/>
          <p:cNvSpPr/>
          <p:nvPr/>
        </p:nvSpPr>
        <p:spPr>
          <a:xfrm>
            <a:off x="17205860" y="9528878"/>
            <a:ext cx="548701" cy="259386"/>
          </a:xfrm>
          <a:custGeom>
            <a:avLst/>
            <a:gdLst/>
            <a:ahLst/>
            <a:cxnLst/>
            <a:rect l="l" t="t" r="r" b="b"/>
            <a:pathLst>
              <a:path w="548701" h="259386">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sp>
      <p:grpSp>
        <p:nvGrpSpPr>
          <p:cNvPr id="5" name="Group 5"/>
          <p:cNvGrpSpPr/>
          <p:nvPr/>
        </p:nvGrpSpPr>
        <p:grpSpPr>
          <a:xfrm>
            <a:off x="501872" y="535896"/>
            <a:ext cx="17252690" cy="8115164"/>
            <a:chOff x="0" y="0"/>
            <a:chExt cx="4543918" cy="2137327"/>
          </a:xfrm>
        </p:grpSpPr>
        <p:sp>
          <p:nvSpPr>
            <p:cNvPr id="6" name="Freeform 6"/>
            <p:cNvSpPr/>
            <p:nvPr/>
          </p:nvSpPr>
          <p:spPr>
            <a:xfrm>
              <a:off x="0" y="0"/>
              <a:ext cx="4543918" cy="2137327"/>
            </a:xfrm>
            <a:custGeom>
              <a:avLst/>
              <a:gdLst/>
              <a:ahLst/>
              <a:cxnLst/>
              <a:rect l="l" t="t" r="r" b="b"/>
              <a:pathLst>
                <a:path w="4543918" h="2137327">
                  <a:moveTo>
                    <a:pt x="35001" y="0"/>
                  </a:moveTo>
                  <a:lnTo>
                    <a:pt x="4508917" y="0"/>
                  </a:lnTo>
                  <a:cubicBezTo>
                    <a:pt x="4528248" y="0"/>
                    <a:pt x="4543918" y="15671"/>
                    <a:pt x="4543918" y="35001"/>
                  </a:cubicBezTo>
                  <a:lnTo>
                    <a:pt x="4543918" y="2102326"/>
                  </a:lnTo>
                  <a:cubicBezTo>
                    <a:pt x="4543918" y="2121657"/>
                    <a:pt x="4528248" y="2137327"/>
                    <a:pt x="4508917" y="2137327"/>
                  </a:cubicBezTo>
                  <a:lnTo>
                    <a:pt x="35001" y="2137327"/>
                  </a:lnTo>
                  <a:cubicBezTo>
                    <a:pt x="15671" y="2137327"/>
                    <a:pt x="0" y="2121657"/>
                    <a:pt x="0" y="2102326"/>
                  </a:cubicBezTo>
                  <a:lnTo>
                    <a:pt x="0" y="35001"/>
                  </a:lnTo>
                  <a:cubicBezTo>
                    <a:pt x="0" y="15671"/>
                    <a:pt x="15671" y="0"/>
                    <a:pt x="35001" y="0"/>
                  </a:cubicBezTo>
                  <a:close/>
                </a:path>
              </a:pathLst>
            </a:custGeom>
            <a:solidFill>
              <a:srgbClr val="6D85FF">
                <a:alpha val="29804"/>
              </a:srgbClr>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12193055" y="87510"/>
            <a:ext cx="3999340" cy="4114800"/>
          </a:xfrm>
          <a:custGeom>
            <a:avLst/>
            <a:gdLst/>
            <a:ahLst/>
            <a:cxnLst/>
            <a:rect l="l" t="t" r="r" b="b"/>
            <a:pathLst>
              <a:path w="3999340" h="4114800">
                <a:moveTo>
                  <a:pt x="0" y="0"/>
                </a:moveTo>
                <a:lnTo>
                  <a:pt x="3999340" y="0"/>
                </a:lnTo>
                <a:lnTo>
                  <a:pt x="399934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3337621" y="9500303"/>
            <a:ext cx="3102830" cy="297180"/>
          </a:xfrm>
          <a:prstGeom prst="rect">
            <a:avLst/>
          </a:prstGeom>
        </p:spPr>
        <p:txBody>
          <a:bodyPr lIns="0" tIns="0" rIns="0" bIns="0" rtlCol="0" anchor="t">
            <a:spAutoFit/>
          </a:bodyPr>
          <a:lstStyle/>
          <a:p>
            <a:pPr algn="r">
              <a:lnSpc>
                <a:spcPts val="2520"/>
              </a:lnSpc>
            </a:pPr>
            <a:r>
              <a:rPr lang="en-US" sz="1800" u="sng">
                <a:solidFill>
                  <a:srgbClr val="FFFFFF"/>
                </a:solidFill>
                <a:latin typeface="Nourd Bold"/>
              </a:rPr>
              <a:t>Back to Agenda Page</a:t>
            </a:r>
          </a:p>
        </p:txBody>
      </p:sp>
      <p:sp>
        <p:nvSpPr>
          <p:cNvPr id="10" name="TextBox 10"/>
          <p:cNvSpPr txBox="1"/>
          <p:nvPr/>
        </p:nvSpPr>
        <p:spPr>
          <a:xfrm>
            <a:off x="1028700" y="1633735"/>
            <a:ext cx="7252104" cy="648205"/>
          </a:xfrm>
          <a:prstGeom prst="rect">
            <a:avLst/>
          </a:prstGeom>
        </p:spPr>
        <p:txBody>
          <a:bodyPr lIns="0" tIns="0" rIns="0" bIns="0" rtlCol="0" anchor="t">
            <a:spAutoFit/>
          </a:bodyPr>
          <a:lstStyle/>
          <a:p>
            <a:pPr>
              <a:lnSpc>
                <a:spcPts val="4894"/>
              </a:lnSpc>
            </a:pPr>
            <a:r>
              <a:rPr lang="en-US" sz="4894">
                <a:solidFill>
                  <a:srgbClr val="000000"/>
                </a:solidFill>
                <a:latin typeface="Nourd Bold"/>
              </a:rPr>
              <a:t>PROBLEM STATEMENT</a:t>
            </a:r>
          </a:p>
        </p:txBody>
      </p:sp>
      <p:sp>
        <p:nvSpPr>
          <p:cNvPr id="11" name="TextBox 11"/>
          <p:cNvSpPr txBox="1"/>
          <p:nvPr/>
        </p:nvSpPr>
        <p:spPr>
          <a:xfrm>
            <a:off x="1028700" y="4145160"/>
            <a:ext cx="17166831" cy="3798835"/>
          </a:xfrm>
          <a:prstGeom prst="rect">
            <a:avLst/>
          </a:prstGeom>
        </p:spPr>
        <p:txBody>
          <a:bodyPr lIns="0" tIns="0" rIns="0" bIns="0" rtlCol="0" anchor="t">
            <a:spAutoFit/>
          </a:bodyPr>
          <a:lstStyle/>
          <a:p>
            <a:pPr>
              <a:lnSpc>
                <a:spcPts val="3765"/>
              </a:lnSpc>
            </a:pPr>
            <a:r>
              <a:rPr lang="en-US" sz="2689">
                <a:solidFill>
                  <a:srgbClr val="000000"/>
                </a:solidFill>
                <a:latin typeface="Rubik"/>
              </a:rPr>
              <a:t>Using different techniques of Machine Learning, we need to build a Recommender System that recommends movies based on “ Cast, Genre, Reviews, TMDB/IMDB ratings”</a:t>
            </a:r>
          </a:p>
          <a:p>
            <a:pPr>
              <a:lnSpc>
                <a:spcPts val="3765"/>
              </a:lnSpc>
            </a:pPr>
            <a:endParaRPr lang="en-US" sz="2689">
              <a:solidFill>
                <a:srgbClr val="000000"/>
              </a:solidFill>
              <a:latin typeface="Rubik"/>
            </a:endParaRPr>
          </a:p>
          <a:p>
            <a:pPr>
              <a:lnSpc>
                <a:spcPts val="3765"/>
              </a:lnSpc>
            </a:pPr>
            <a:r>
              <a:rPr lang="en-US" sz="2689">
                <a:solidFill>
                  <a:srgbClr val="000000"/>
                </a:solidFill>
                <a:latin typeface="Rubik"/>
              </a:rPr>
              <a:t>Using different types of recommendation techniques like:</a:t>
            </a:r>
          </a:p>
          <a:p>
            <a:pPr>
              <a:lnSpc>
                <a:spcPts val="3765"/>
              </a:lnSpc>
            </a:pPr>
            <a:r>
              <a:rPr lang="en-US" sz="2689">
                <a:solidFill>
                  <a:srgbClr val="000000"/>
                </a:solidFill>
                <a:latin typeface="Rubik"/>
              </a:rPr>
              <a:t>1. Popularity based recommender system</a:t>
            </a:r>
          </a:p>
          <a:p>
            <a:pPr>
              <a:lnSpc>
                <a:spcPts val="3765"/>
              </a:lnSpc>
            </a:pPr>
            <a:r>
              <a:rPr lang="en-US" sz="2689">
                <a:solidFill>
                  <a:srgbClr val="000000"/>
                </a:solidFill>
                <a:latin typeface="Rubik"/>
              </a:rPr>
              <a:t>2. Content based Recommender System</a:t>
            </a:r>
          </a:p>
          <a:p>
            <a:pPr>
              <a:lnSpc>
                <a:spcPts val="3765"/>
              </a:lnSpc>
            </a:pPr>
            <a:r>
              <a:rPr lang="en-US" sz="2689">
                <a:solidFill>
                  <a:srgbClr val="000000"/>
                </a:solidFill>
                <a:latin typeface="Rubik"/>
              </a:rPr>
              <a:t>3. Collaborative Recommender System</a:t>
            </a:r>
          </a:p>
          <a:p>
            <a:pPr>
              <a:lnSpc>
                <a:spcPts val="3765"/>
              </a:lnSpc>
            </a:pPr>
            <a:endParaRPr lang="en-US" sz="2689">
              <a:solidFill>
                <a:srgbClr val="000000"/>
              </a:solidFill>
              <a:latin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73476" y="9410700"/>
            <a:ext cx="1013470" cy="509269"/>
          </a:xfrm>
          <a:custGeom>
            <a:avLst/>
            <a:gdLst/>
            <a:ahLst/>
            <a:cxnLst/>
            <a:rect l="l" t="t" r="r" b="b"/>
            <a:pathLst>
              <a:path w="1013470" h="509269">
                <a:moveTo>
                  <a:pt x="0" y="0"/>
                </a:moveTo>
                <a:lnTo>
                  <a:pt x="1013470" y="0"/>
                </a:lnTo>
                <a:lnTo>
                  <a:pt x="1013470" y="509269"/>
                </a:lnTo>
                <a:lnTo>
                  <a:pt x="0" y="509269"/>
                </a:lnTo>
                <a:lnTo>
                  <a:pt x="0" y="0"/>
                </a:lnTo>
                <a:close/>
              </a:path>
            </a:pathLst>
          </a:custGeom>
          <a:blipFill>
            <a:blip r:embed="rId2"/>
            <a:stretch>
              <a:fillRect/>
            </a:stretch>
          </a:blipFill>
        </p:spPr>
      </p:sp>
      <p:sp>
        <p:nvSpPr>
          <p:cNvPr id="3" name="Freeform 3"/>
          <p:cNvSpPr/>
          <p:nvPr/>
        </p:nvSpPr>
        <p:spPr>
          <a:xfrm>
            <a:off x="17205860" y="9528878"/>
            <a:ext cx="548701" cy="259386"/>
          </a:xfrm>
          <a:custGeom>
            <a:avLst/>
            <a:gdLst/>
            <a:ahLst/>
            <a:cxnLst/>
            <a:rect l="l" t="t" r="r" b="b"/>
            <a:pathLst>
              <a:path w="548701" h="259386">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sp>
      <p:sp>
        <p:nvSpPr>
          <p:cNvPr id="5" name="AutoShape 5"/>
          <p:cNvSpPr/>
          <p:nvPr/>
        </p:nvSpPr>
        <p:spPr>
          <a:xfrm>
            <a:off x="1028703" y="4108418"/>
            <a:ext cx="16230600" cy="4762"/>
          </a:xfrm>
          <a:prstGeom prst="line">
            <a:avLst/>
          </a:prstGeom>
          <a:ln w="19050" cap="rnd">
            <a:solidFill>
              <a:srgbClr val="FFFFFF">
                <a:alpha val="29804"/>
              </a:srgbClr>
            </a:solidFill>
            <a:prstDash val="sysDot"/>
            <a:headEnd type="none" w="sm" len="sm"/>
            <a:tailEnd type="none" w="sm" len="sm"/>
          </a:ln>
        </p:spPr>
      </p:sp>
      <p:sp>
        <p:nvSpPr>
          <p:cNvPr id="6" name="Freeform 6"/>
          <p:cNvSpPr/>
          <p:nvPr/>
        </p:nvSpPr>
        <p:spPr>
          <a:xfrm>
            <a:off x="2421484" y="3648213"/>
            <a:ext cx="475086" cy="474492"/>
          </a:xfrm>
          <a:custGeom>
            <a:avLst/>
            <a:gdLst/>
            <a:ahLst/>
            <a:cxnLst/>
            <a:rect l="l" t="t" r="r" b="b"/>
            <a:pathLst>
              <a:path w="475086" h="474492">
                <a:moveTo>
                  <a:pt x="0" y="0"/>
                </a:moveTo>
                <a:lnTo>
                  <a:pt x="475087" y="0"/>
                </a:lnTo>
                <a:lnTo>
                  <a:pt x="475087" y="474492"/>
                </a:lnTo>
                <a:lnTo>
                  <a:pt x="0" y="474492"/>
                </a:lnTo>
                <a:lnTo>
                  <a:pt x="0" y="0"/>
                </a:lnTo>
                <a:close/>
              </a:path>
            </a:pathLst>
          </a:custGeom>
          <a:blipFill>
            <a:blip r:embed="rId5"/>
            <a:stretch>
              <a:fillRect/>
            </a:stretch>
          </a:blipFill>
        </p:spPr>
      </p:sp>
      <p:grpSp>
        <p:nvGrpSpPr>
          <p:cNvPr id="7" name="Group 7"/>
          <p:cNvGrpSpPr/>
          <p:nvPr/>
        </p:nvGrpSpPr>
        <p:grpSpPr>
          <a:xfrm>
            <a:off x="5352018" y="3648213"/>
            <a:ext cx="3260652" cy="5263648"/>
            <a:chOff x="0" y="0"/>
            <a:chExt cx="4347537" cy="7018197"/>
          </a:xfrm>
        </p:grpSpPr>
        <p:sp>
          <p:nvSpPr>
            <p:cNvPr id="8" name="TextBox 8"/>
            <p:cNvSpPr txBox="1"/>
            <p:nvPr/>
          </p:nvSpPr>
          <p:spPr>
            <a:xfrm>
              <a:off x="0" y="1892605"/>
              <a:ext cx="4347537" cy="1193800"/>
            </a:xfrm>
            <a:prstGeom prst="rect">
              <a:avLst/>
            </a:prstGeom>
          </p:spPr>
          <p:txBody>
            <a:bodyPr lIns="0" tIns="0" rIns="0" bIns="0" rtlCol="0" anchor="t">
              <a:spAutoFit/>
            </a:bodyPr>
            <a:lstStyle/>
            <a:p>
              <a:pPr marL="0" lvl="0" indent="0" algn="ctr">
                <a:lnSpc>
                  <a:spcPts val="3599"/>
                </a:lnSpc>
                <a:spcBef>
                  <a:spcPct val="0"/>
                </a:spcBef>
              </a:pPr>
              <a:r>
                <a:rPr lang="en-US" sz="2999">
                  <a:solidFill>
                    <a:srgbClr val="000000"/>
                  </a:solidFill>
                  <a:latin typeface="Rubik Bold"/>
                </a:rPr>
                <a:t>EDA AND DATA VISUALIZATION</a:t>
              </a:r>
            </a:p>
          </p:txBody>
        </p:sp>
        <p:sp>
          <p:nvSpPr>
            <p:cNvPr id="9" name="TextBox 9"/>
            <p:cNvSpPr txBox="1"/>
            <p:nvPr/>
          </p:nvSpPr>
          <p:spPr>
            <a:xfrm>
              <a:off x="0" y="3550039"/>
              <a:ext cx="4347537" cy="3468159"/>
            </a:xfrm>
            <a:prstGeom prst="rect">
              <a:avLst/>
            </a:prstGeom>
          </p:spPr>
          <p:txBody>
            <a:bodyPr lIns="0" tIns="0" rIns="0" bIns="0" rtlCol="0" anchor="t">
              <a:spAutoFit/>
            </a:bodyPr>
            <a:lstStyle/>
            <a:p>
              <a:pPr algn="ctr">
                <a:lnSpc>
                  <a:spcPts val="3499"/>
                </a:lnSpc>
              </a:pPr>
              <a:r>
                <a:rPr lang="en-US" sz="2499">
                  <a:solidFill>
                    <a:srgbClr val="000000"/>
                  </a:solidFill>
                  <a:latin typeface="Rubik"/>
                </a:rPr>
                <a:t>Exploratory data Analysis using Univariate, Bivariate, Multivariate Graphs and multiple Data Visualization Tools</a:t>
              </a:r>
              <a:r>
                <a:rPr lang="en-US" sz="2499" u="none">
                  <a:solidFill>
                    <a:srgbClr val="000000"/>
                  </a:solidFill>
                  <a:latin typeface="Rubik"/>
                </a:rPr>
                <a:t>. </a:t>
              </a:r>
            </a:p>
          </p:txBody>
        </p:sp>
        <p:sp>
          <p:nvSpPr>
            <p:cNvPr id="10" name="Freeform 10"/>
            <p:cNvSpPr/>
            <p:nvPr/>
          </p:nvSpPr>
          <p:spPr>
            <a:xfrm>
              <a:off x="1857044" y="0"/>
              <a:ext cx="633448" cy="632657"/>
            </a:xfrm>
            <a:custGeom>
              <a:avLst/>
              <a:gdLst/>
              <a:ahLst/>
              <a:cxnLst/>
              <a:rect l="l" t="t" r="r" b="b"/>
              <a:pathLst>
                <a:path w="633448" h="632657">
                  <a:moveTo>
                    <a:pt x="0" y="0"/>
                  </a:moveTo>
                  <a:lnTo>
                    <a:pt x="633448" y="0"/>
                  </a:lnTo>
                  <a:lnTo>
                    <a:pt x="633448" y="632657"/>
                  </a:lnTo>
                  <a:lnTo>
                    <a:pt x="0" y="632657"/>
                  </a:lnTo>
                  <a:lnTo>
                    <a:pt x="0" y="0"/>
                  </a:lnTo>
                  <a:close/>
                </a:path>
              </a:pathLst>
            </a:custGeom>
            <a:blipFill>
              <a:blip r:embed="rId5"/>
              <a:stretch>
                <a:fillRect/>
              </a:stretch>
            </a:blipFill>
          </p:spPr>
        </p:sp>
      </p:grpSp>
      <p:grpSp>
        <p:nvGrpSpPr>
          <p:cNvPr id="11" name="Group 11"/>
          <p:cNvGrpSpPr/>
          <p:nvPr/>
        </p:nvGrpSpPr>
        <p:grpSpPr>
          <a:xfrm>
            <a:off x="9675335" y="3648213"/>
            <a:ext cx="3260652" cy="4815973"/>
            <a:chOff x="0" y="0"/>
            <a:chExt cx="4347537" cy="6421297"/>
          </a:xfrm>
        </p:grpSpPr>
        <p:sp>
          <p:nvSpPr>
            <p:cNvPr id="12" name="TextBox 12"/>
            <p:cNvSpPr txBox="1"/>
            <p:nvPr/>
          </p:nvSpPr>
          <p:spPr>
            <a:xfrm>
              <a:off x="0" y="1892605"/>
              <a:ext cx="4347537" cy="596900"/>
            </a:xfrm>
            <a:prstGeom prst="rect">
              <a:avLst/>
            </a:prstGeom>
          </p:spPr>
          <p:txBody>
            <a:bodyPr lIns="0" tIns="0" rIns="0" bIns="0" rtlCol="0" anchor="t">
              <a:spAutoFit/>
            </a:bodyPr>
            <a:lstStyle/>
            <a:p>
              <a:pPr marL="0" lvl="0" indent="0" algn="ctr">
                <a:lnSpc>
                  <a:spcPts val="3599"/>
                </a:lnSpc>
                <a:spcBef>
                  <a:spcPct val="0"/>
                </a:spcBef>
              </a:pPr>
              <a:r>
                <a:rPr lang="en-US" sz="2999">
                  <a:solidFill>
                    <a:srgbClr val="000000"/>
                  </a:solidFill>
                  <a:latin typeface="Rubik Bold"/>
                </a:rPr>
                <a:t>MODEL BUILDING</a:t>
              </a:r>
            </a:p>
          </p:txBody>
        </p:sp>
        <p:sp>
          <p:nvSpPr>
            <p:cNvPr id="13" name="TextBox 13"/>
            <p:cNvSpPr txBox="1"/>
            <p:nvPr/>
          </p:nvSpPr>
          <p:spPr>
            <a:xfrm>
              <a:off x="0" y="2953139"/>
              <a:ext cx="4347537" cy="3468159"/>
            </a:xfrm>
            <a:prstGeom prst="rect">
              <a:avLst/>
            </a:prstGeom>
          </p:spPr>
          <p:txBody>
            <a:bodyPr lIns="0" tIns="0" rIns="0" bIns="0" rtlCol="0" anchor="t">
              <a:spAutoFit/>
            </a:bodyPr>
            <a:lstStyle/>
            <a:p>
              <a:pPr algn="ctr">
                <a:lnSpc>
                  <a:spcPts val="3499"/>
                </a:lnSpc>
              </a:pPr>
              <a:r>
                <a:rPr lang="en-US" sz="2499">
                  <a:solidFill>
                    <a:srgbClr val="000000"/>
                  </a:solidFill>
                  <a:latin typeface="Rubik"/>
                </a:rPr>
                <a:t>Implementation of Machine Learning Algorithms KNN and NLP Techniques like TF-IDF for Building a accurate model</a:t>
              </a:r>
              <a:r>
                <a:rPr lang="en-US" sz="2499" u="none">
                  <a:solidFill>
                    <a:srgbClr val="000000"/>
                  </a:solidFill>
                  <a:latin typeface="Rubik"/>
                </a:rPr>
                <a:t>. </a:t>
              </a:r>
            </a:p>
          </p:txBody>
        </p:sp>
        <p:sp>
          <p:nvSpPr>
            <p:cNvPr id="14" name="Freeform 14"/>
            <p:cNvSpPr/>
            <p:nvPr/>
          </p:nvSpPr>
          <p:spPr>
            <a:xfrm>
              <a:off x="1857044" y="0"/>
              <a:ext cx="633448" cy="632657"/>
            </a:xfrm>
            <a:custGeom>
              <a:avLst/>
              <a:gdLst/>
              <a:ahLst/>
              <a:cxnLst/>
              <a:rect l="l" t="t" r="r" b="b"/>
              <a:pathLst>
                <a:path w="633448" h="632657">
                  <a:moveTo>
                    <a:pt x="0" y="0"/>
                  </a:moveTo>
                  <a:lnTo>
                    <a:pt x="633448" y="0"/>
                  </a:lnTo>
                  <a:lnTo>
                    <a:pt x="633448" y="632657"/>
                  </a:lnTo>
                  <a:lnTo>
                    <a:pt x="0" y="632657"/>
                  </a:lnTo>
                  <a:lnTo>
                    <a:pt x="0" y="0"/>
                  </a:lnTo>
                  <a:close/>
                </a:path>
              </a:pathLst>
            </a:custGeom>
            <a:blipFill>
              <a:blip r:embed="rId5"/>
              <a:stretch>
                <a:fillRect/>
              </a:stretch>
            </a:blipFill>
          </p:spPr>
        </p:sp>
      </p:grpSp>
      <p:grpSp>
        <p:nvGrpSpPr>
          <p:cNvPr id="15" name="Group 15"/>
          <p:cNvGrpSpPr/>
          <p:nvPr/>
        </p:nvGrpSpPr>
        <p:grpSpPr>
          <a:xfrm>
            <a:off x="13998652" y="3648213"/>
            <a:ext cx="3260652" cy="4387348"/>
            <a:chOff x="0" y="0"/>
            <a:chExt cx="4347537" cy="5849797"/>
          </a:xfrm>
        </p:grpSpPr>
        <p:sp>
          <p:nvSpPr>
            <p:cNvPr id="16" name="TextBox 16"/>
            <p:cNvSpPr txBox="1"/>
            <p:nvPr/>
          </p:nvSpPr>
          <p:spPr>
            <a:xfrm>
              <a:off x="0" y="1892605"/>
              <a:ext cx="4347537" cy="1193800"/>
            </a:xfrm>
            <a:prstGeom prst="rect">
              <a:avLst/>
            </a:prstGeom>
          </p:spPr>
          <p:txBody>
            <a:bodyPr lIns="0" tIns="0" rIns="0" bIns="0" rtlCol="0" anchor="t">
              <a:spAutoFit/>
            </a:bodyPr>
            <a:lstStyle/>
            <a:p>
              <a:pPr marL="0" lvl="0" indent="0" algn="ctr">
                <a:lnSpc>
                  <a:spcPts val="3599"/>
                </a:lnSpc>
                <a:spcBef>
                  <a:spcPct val="0"/>
                </a:spcBef>
              </a:pPr>
              <a:r>
                <a:rPr lang="en-US" sz="2999">
                  <a:solidFill>
                    <a:srgbClr val="000000"/>
                  </a:solidFill>
                  <a:latin typeface="Rubik Bold"/>
                </a:rPr>
                <a:t>MODEL DEPLOYMENT</a:t>
              </a:r>
            </a:p>
          </p:txBody>
        </p:sp>
        <p:sp>
          <p:nvSpPr>
            <p:cNvPr id="17" name="TextBox 17"/>
            <p:cNvSpPr txBox="1"/>
            <p:nvPr/>
          </p:nvSpPr>
          <p:spPr>
            <a:xfrm>
              <a:off x="0" y="3550039"/>
              <a:ext cx="4347537" cy="2299759"/>
            </a:xfrm>
            <a:prstGeom prst="rect">
              <a:avLst/>
            </a:prstGeom>
          </p:spPr>
          <p:txBody>
            <a:bodyPr lIns="0" tIns="0" rIns="0" bIns="0" rtlCol="0" anchor="t">
              <a:spAutoFit/>
            </a:bodyPr>
            <a:lstStyle/>
            <a:p>
              <a:pPr algn="ctr">
                <a:lnSpc>
                  <a:spcPts val="3499"/>
                </a:lnSpc>
              </a:pPr>
              <a:r>
                <a:rPr lang="en-US" sz="2499">
                  <a:solidFill>
                    <a:srgbClr val="000000"/>
                  </a:solidFill>
                  <a:latin typeface="Rubik"/>
                </a:rPr>
                <a:t>Deployment of the Model on the User's Site using Streamlit Framework</a:t>
              </a:r>
              <a:r>
                <a:rPr lang="en-US" sz="2499" u="none">
                  <a:solidFill>
                    <a:srgbClr val="000000"/>
                  </a:solidFill>
                  <a:latin typeface="Rubik"/>
                </a:rPr>
                <a:t>. </a:t>
              </a:r>
            </a:p>
          </p:txBody>
        </p:sp>
        <p:sp>
          <p:nvSpPr>
            <p:cNvPr id="18" name="Freeform 18"/>
            <p:cNvSpPr/>
            <p:nvPr/>
          </p:nvSpPr>
          <p:spPr>
            <a:xfrm>
              <a:off x="1857044" y="0"/>
              <a:ext cx="633448" cy="632657"/>
            </a:xfrm>
            <a:custGeom>
              <a:avLst/>
              <a:gdLst/>
              <a:ahLst/>
              <a:cxnLst/>
              <a:rect l="l" t="t" r="r" b="b"/>
              <a:pathLst>
                <a:path w="633448" h="632657">
                  <a:moveTo>
                    <a:pt x="0" y="0"/>
                  </a:moveTo>
                  <a:lnTo>
                    <a:pt x="633448" y="0"/>
                  </a:lnTo>
                  <a:lnTo>
                    <a:pt x="633448" y="632657"/>
                  </a:lnTo>
                  <a:lnTo>
                    <a:pt x="0" y="632657"/>
                  </a:lnTo>
                  <a:lnTo>
                    <a:pt x="0" y="0"/>
                  </a:lnTo>
                  <a:close/>
                </a:path>
              </a:pathLst>
            </a:custGeom>
            <a:blipFill>
              <a:blip r:embed="rId5"/>
              <a:stretch>
                <a:fillRect/>
              </a:stretch>
            </a:blipFill>
          </p:spPr>
        </p:sp>
      </p:grpSp>
      <p:sp>
        <p:nvSpPr>
          <p:cNvPr id="19" name="Freeform 19"/>
          <p:cNvSpPr/>
          <p:nvPr/>
        </p:nvSpPr>
        <p:spPr>
          <a:xfrm>
            <a:off x="0" y="-813650"/>
            <a:ext cx="3904666" cy="4176113"/>
          </a:xfrm>
          <a:custGeom>
            <a:avLst/>
            <a:gdLst/>
            <a:ahLst/>
            <a:cxnLst/>
            <a:rect l="l" t="t" r="r" b="b"/>
            <a:pathLst>
              <a:path w="3904666" h="4176113">
                <a:moveTo>
                  <a:pt x="0" y="0"/>
                </a:moveTo>
                <a:lnTo>
                  <a:pt x="3904666" y="0"/>
                </a:lnTo>
                <a:lnTo>
                  <a:pt x="3904666" y="4176113"/>
                </a:lnTo>
                <a:lnTo>
                  <a:pt x="0" y="4176113"/>
                </a:lnTo>
                <a:lnTo>
                  <a:pt x="0" y="0"/>
                </a:lnTo>
                <a:close/>
              </a:path>
            </a:pathLst>
          </a:custGeom>
          <a:blipFill>
            <a:blip r:embed="rId6"/>
            <a:stretch>
              <a:fillRect/>
            </a:stretch>
          </a:blipFill>
        </p:spPr>
      </p:sp>
      <p:sp>
        <p:nvSpPr>
          <p:cNvPr id="20" name="TextBox 20"/>
          <p:cNvSpPr txBox="1"/>
          <p:nvPr/>
        </p:nvSpPr>
        <p:spPr>
          <a:xfrm>
            <a:off x="13337621" y="9500303"/>
            <a:ext cx="3102830" cy="297180"/>
          </a:xfrm>
          <a:prstGeom prst="rect">
            <a:avLst/>
          </a:prstGeom>
        </p:spPr>
        <p:txBody>
          <a:bodyPr lIns="0" tIns="0" rIns="0" bIns="0" rtlCol="0" anchor="t">
            <a:spAutoFit/>
          </a:bodyPr>
          <a:lstStyle/>
          <a:p>
            <a:pPr algn="r">
              <a:lnSpc>
                <a:spcPts val="2520"/>
              </a:lnSpc>
            </a:pPr>
            <a:r>
              <a:rPr lang="en-US" sz="1800" u="sng">
                <a:solidFill>
                  <a:srgbClr val="000000"/>
                </a:solidFill>
                <a:latin typeface="Nourd Bold"/>
              </a:rPr>
              <a:t>Back to Agenda Page</a:t>
            </a:r>
          </a:p>
        </p:txBody>
      </p:sp>
      <p:sp>
        <p:nvSpPr>
          <p:cNvPr id="21" name="TextBox 21"/>
          <p:cNvSpPr txBox="1"/>
          <p:nvPr/>
        </p:nvSpPr>
        <p:spPr>
          <a:xfrm>
            <a:off x="3538597" y="962025"/>
            <a:ext cx="11210807" cy="1209670"/>
          </a:xfrm>
          <a:prstGeom prst="rect">
            <a:avLst/>
          </a:prstGeom>
        </p:spPr>
        <p:txBody>
          <a:bodyPr lIns="0" tIns="0" rIns="0" bIns="0" rtlCol="0" anchor="t">
            <a:spAutoFit/>
          </a:bodyPr>
          <a:lstStyle/>
          <a:p>
            <a:pPr marL="0" lvl="0" indent="0" algn="ctr">
              <a:lnSpc>
                <a:spcPts val="9750"/>
              </a:lnSpc>
            </a:pPr>
            <a:r>
              <a:rPr lang="en-US" sz="7500" u="none">
                <a:solidFill>
                  <a:srgbClr val="000000"/>
                </a:solidFill>
                <a:latin typeface="Nourd Bold"/>
              </a:rPr>
              <a:t>Timeline</a:t>
            </a:r>
          </a:p>
        </p:txBody>
      </p:sp>
      <p:grpSp>
        <p:nvGrpSpPr>
          <p:cNvPr id="22" name="Group 22"/>
          <p:cNvGrpSpPr/>
          <p:nvPr/>
        </p:nvGrpSpPr>
        <p:grpSpPr>
          <a:xfrm>
            <a:off x="1028701" y="5067667"/>
            <a:ext cx="3260652" cy="3834669"/>
            <a:chOff x="0" y="0"/>
            <a:chExt cx="4347537" cy="5112892"/>
          </a:xfrm>
        </p:grpSpPr>
        <p:sp>
          <p:nvSpPr>
            <p:cNvPr id="23" name="TextBox 23"/>
            <p:cNvSpPr txBox="1"/>
            <p:nvPr/>
          </p:nvSpPr>
          <p:spPr>
            <a:xfrm>
              <a:off x="0" y="0"/>
              <a:ext cx="4347537" cy="596900"/>
            </a:xfrm>
            <a:prstGeom prst="rect">
              <a:avLst/>
            </a:prstGeom>
          </p:spPr>
          <p:txBody>
            <a:bodyPr lIns="0" tIns="0" rIns="0" bIns="0" rtlCol="0" anchor="t">
              <a:spAutoFit/>
            </a:bodyPr>
            <a:lstStyle/>
            <a:p>
              <a:pPr marL="0" lvl="0" indent="0" algn="ctr">
                <a:lnSpc>
                  <a:spcPts val="3599"/>
                </a:lnSpc>
                <a:spcBef>
                  <a:spcPct val="0"/>
                </a:spcBef>
              </a:pPr>
              <a:r>
                <a:rPr lang="en-US" sz="2999">
                  <a:solidFill>
                    <a:srgbClr val="000000"/>
                  </a:solidFill>
                  <a:latin typeface="Rubik Bold"/>
                </a:rPr>
                <a:t>DATA CLEANING </a:t>
              </a:r>
            </a:p>
          </p:txBody>
        </p:sp>
        <p:sp>
          <p:nvSpPr>
            <p:cNvPr id="24" name="TextBox 24"/>
            <p:cNvSpPr txBox="1"/>
            <p:nvPr/>
          </p:nvSpPr>
          <p:spPr>
            <a:xfrm>
              <a:off x="0" y="1060533"/>
              <a:ext cx="4347537" cy="4052359"/>
            </a:xfrm>
            <a:prstGeom prst="rect">
              <a:avLst/>
            </a:prstGeom>
          </p:spPr>
          <p:txBody>
            <a:bodyPr lIns="0" tIns="0" rIns="0" bIns="0" rtlCol="0" anchor="t">
              <a:spAutoFit/>
            </a:bodyPr>
            <a:lstStyle/>
            <a:p>
              <a:pPr algn="ctr">
                <a:lnSpc>
                  <a:spcPts val="3499"/>
                </a:lnSpc>
              </a:pPr>
              <a:r>
                <a:rPr lang="en-US" sz="2499">
                  <a:solidFill>
                    <a:srgbClr val="000000"/>
                  </a:solidFill>
                  <a:latin typeface="Rubik"/>
                </a:rPr>
                <a:t> Preparing a clean and reliable dataset for a movie recommendation system which is free of every kind of noise and false data</a:t>
              </a:r>
              <a:r>
                <a:rPr lang="en-US" sz="2499" u="none">
                  <a:solidFill>
                    <a:srgbClr val="000000"/>
                  </a:solidFill>
                  <a:latin typeface="Rubik"/>
                </a:rPr>
                <a:t>.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73476" y="9410700"/>
            <a:ext cx="1013470" cy="509269"/>
          </a:xfrm>
          <a:custGeom>
            <a:avLst/>
            <a:gdLst/>
            <a:ahLst/>
            <a:cxnLst/>
            <a:rect l="l" t="t" r="r" b="b"/>
            <a:pathLst>
              <a:path w="1013470" h="509269">
                <a:moveTo>
                  <a:pt x="0" y="0"/>
                </a:moveTo>
                <a:lnTo>
                  <a:pt x="1013470" y="0"/>
                </a:lnTo>
                <a:lnTo>
                  <a:pt x="1013470" y="509269"/>
                </a:lnTo>
                <a:lnTo>
                  <a:pt x="0" y="509269"/>
                </a:lnTo>
                <a:lnTo>
                  <a:pt x="0" y="0"/>
                </a:lnTo>
                <a:close/>
              </a:path>
            </a:pathLst>
          </a:custGeom>
          <a:blipFill>
            <a:blip r:embed="rId2"/>
            <a:stretch>
              <a:fillRect/>
            </a:stretch>
          </a:blipFill>
        </p:spPr>
      </p:sp>
      <p:sp>
        <p:nvSpPr>
          <p:cNvPr id="3" name="Freeform 3"/>
          <p:cNvSpPr/>
          <p:nvPr/>
        </p:nvSpPr>
        <p:spPr>
          <a:xfrm>
            <a:off x="17205860" y="9528878"/>
            <a:ext cx="548701" cy="259386"/>
          </a:xfrm>
          <a:custGeom>
            <a:avLst/>
            <a:gdLst/>
            <a:ahLst/>
            <a:cxnLst/>
            <a:rect l="l" t="t" r="r" b="b"/>
            <a:pathLst>
              <a:path w="548701" h="259386">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sp>
      <p:grpSp>
        <p:nvGrpSpPr>
          <p:cNvPr id="5" name="Group 5"/>
          <p:cNvGrpSpPr/>
          <p:nvPr/>
        </p:nvGrpSpPr>
        <p:grpSpPr>
          <a:xfrm>
            <a:off x="501872" y="2171398"/>
            <a:ext cx="8406956" cy="6479662"/>
            <a:chOff x="0" y="0"/>
            <a:chExt cx="2214178" cy="1706578"/>
          </a:xfrm>
        </p:grpSpPr>
        <p:sp>
          <p:nvSpPr>
            <p:cNvPr id="6" name="Freeform 6"/>
            <p:cNvSpPr/>
            <p:nvPr/>
          </p:nvSpPr>
          <p:spPr>
            <a:xfrm>
              <a:off x="0" y="0"/>
              <a:ext cx="2214178" cy="1706578"/>
            </a:xfrm>
            <a:custGeom>
              <a:avLst/>
              <a:gdLst/>
              <a:ahLst/>
              <a:cxnLst/>
              <a:rect l="l" t="t" r="r" b="b"/>
              <a:pathLst>
                <a:path w="2214178" h="1706578">
                  <a:moveTo>
                    <a:pt x="71830" y="0"/>
                  </a:moveTo>
                  <a:lnTo>
                    <a:pt x="2142348" y="0"/>
                  </a:lnTo>
                  <a:cubicBezTo>
                    <a:pt x="2182019" y="0"/>
                    <a:pt x="2214178" y="32159"/>
                    <a:pt x="2214178" y="71830"/>
                  </a:cubicBezTo>
                  <a:lnTo>
                    <a:pt x="2214178" y="1634748"/>
                  </a:lnTo>
                  <a:cubicBezTo>
                    <a:pt x="2214178" y="1653798"/>
                    <a:pt x="2206610" y="1672068"/>
                    <a:pt x="2193139" y="1685539"/>
                  </a:cubicBezTo>
                  <a:cubicBezTo>
                    <a:pt x="2179669" y="1699010"/>
                    <a:pt x="2161398" y="1706578"/>
                    <a:pt x="2142348" y="1706578"/>
                  </a:cubicBezTo>
                  <a:lnTo>
                    <a:pt x="71830" y="1706578"/>
                  </a:lnTo>
                  <a:cubicBezTo>
                    <a:pt x="52779" y="1706578"/>
                    <a:pt x="34509" y="1699010"/>
                    <a:pt x="21038" y="1685539"/>
                  </a:cubicBezTo>
                  <a:cubicBezTo>
                    <a:pt x="7568" y="1672068"/>
                    <a:pt x="0" y="1653798"/>
                    <a:pt x="0" y="163474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9347605" y="2171398"/>
            <a:ext cx="8406956" cy="6479662"/>
            <a:chOff x="0" y="0"/>
            <a:chExt cx="2214178" cy="1706578"/>
          </a:xfrm>
        </p:grpSpPr>
        <p:sp>
          <p:nvSpPr>
            <p:cNvPr id="9" name="Freeform 9"/>
            <p:cNvSpPr/>
            <p:nvPr/>
          </p:nvSpPr>
          <p:spPr>
            <a:xfrm>
              <a:off x="0" y="0"/>
              <a:ext cx="2214178" cy="1706578"/>
            </a:xfrm>
            <a:custGeom>
              <a:avLst/>
              <a:gdLst/>
              <a:ahLst/>
              <a:cxnLst/>
              <a:rect l="l" t="t" r="r" b="b"/>
              <a:pathLst>
                <a:path w="2214178" h="1706578">
                  <a:moveTo>
                    <a:pt x="71830" y="0"/>
                  </a:moveTo>
                  <a:lnTo>
                    <a:pt x="2142348" y="0"/>
                  </a:lnTo>
                  <a:cubicBezTo>
                    <a:pt x="2182019" y="0"/>
                    <a:pt x="2214178" y="32159"/>
                    <a:pt x="2214178" y="71830"/>
                  </a:cubicBezTo>
                  <a:lnTo>
                    <a:pt x="2214178" y="1634748"/>
                  </a:lnTo>
                  <a:cubicBezTo>
                    <a:pt x="2214178" y="1653798"/>
                    <a:pt x="2206610" y="1672068"/>
                    <a:pt x="2193139" y="1685539"/>
                  </a:cubicBezTo>
                  <a:cubicBezTo>
                    <a:pt x="2179669" y="1699010"/>
                    <a:pt x="2161398" y="1706578"/>
                    <a:pt x="2142348" y="1706578"/>
                  </a:cubicBezTo>
                  <a:lnTo>
                    <a:pt x="71830" y="1706578"/>
                  </a:lnTo>
                  <a:cubicBezTo>
                    <a:pt x="52779" y="1706578"/>
                    <a:pt x="34509" y="1699010"/>
                    <a:pt x="21038" y="1685539"/>
                  </a:cubicBezTo>
                  <a:cubicBezTo>
                    <a:pt x="7568" y="1672068"/>
                    <a:pt x="0" y="1653798"/>
                    <a:pt x="0" y="163474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1" name="TextBox 11"/>
          <p:cNvSpPr txBox="1"/>
          <p:nvPr/>
        </p:nvSpPr>
        <p:spPr>
          <a:xfrm>
            <a:off x="13337621" y="9500303"/>
            <a:ext cx="3102830" cy="297180"/>
          </a:xfrm>
          <a:prstGeom prst="rect">
            <a:avLst/>
          </a:prstGeom>
        </p:spPr>
        <p:txBody>
          <a:bodyPr lIns="0" tIns="0" rIns="0" bIns="0" rtlCol="0" anchor="t">
            <a:spAutoFit/>
          </a:bodyPr>
          <a:lstStyle/>
          <a:p>
            <a:pPr algn="r">
              <a:lnSpc>
                <a:spcPts val="2520"/>
              </a:lnSpc>
            </a:pPr>
            <a:r>
              <a:rPr lang="en-US" sz="1800" u="sng">
                <a:solidFill>
                  <a:srgbClr val="000000"/>
                </a:solidFill>
                <a:latin typeface="Nourd Bold"/>
              </a:rPr>
              <a:t>Back to Agenda Page</a:t>
            </a:r>
          </a:p>
        </p:txBody>
      </p:sp>
      <p:sp>
        <p:nvSpPr>
          <p:cNvPr id="12" name="TextBox 12"/>
          <p:cNvSpPr txBox="1"/>
          <p:nvPr/>
        </p:nvSpPr>
        <p:spPr>
          <a:xfrm>
            <a:off x="9888326" y="2743007"/>
            <a:ext cx="5863626" cy="530225"/>
          </a:xfrm>
          <a:prstGeom prst="rect">
            <a:avLst/>
          </a:prstGeom>
        </p:spPr>
        <p:txBody>
          <a:bodyPr lIns="0" tIns="0" rIns="0" bIns="0" rtlCol="0" anchor="t">
            <a:spAutoFit/>
          </a:bodyPr>
          <a:lstStyle/>
          <a:p>
            <a:pPr>
              <a:lnSpc>
                <a:spcPts val="3999"/>
              </a:lnSpc>
            </a:pPr>
            <a:r>
              <a:rPr lang="en-US" sz="3999">
                <a:solidFill>
                  <a:srgbClr val="000000"/>
                </a:solidFill>
                <a:latin typeface="Nourd Bold"/>
              </a:rPr>
              <a:t>PAPER 2</a:t>
            </a:r>
          </a:p>
        </p:txBody>
      </p:sp>
      <p:sp>
        <p:nvSpPr>
          <p:cNvPr id="13" name="TextBox 13"/>
          <p:cNvSpPr txBox="1"/>
          <p:nvPr/>
        </p:nvSpPr>
        <p:spPr>
          <a:xfrm>
            <a:off x="9888326" y="3522280"/>
            <a:ext cx="5863626" cy="490855"/>
          </a:xfrm>
          <a:prstGeom prst="rect">
            <a:avLst/>
          </a:prstGeom>
        </p:spPr>
        <p:txBody>
          <a:bodyPr lIns="0" tIns="0" rIns="0" bIns="0" rtlCol="0" anchor="t">
            <a:spAutoFit/>
          </a:bodyPr>
          <a:lstStyle/>
          <a:p>
            <a:pPr>
              <a:lnSpc>
                <a:spcPts val="3919"/>
              </a:lnSpc>
            </a:pPr>
            <a:r>
              <a:rPr lang="en-US" sz="2799" u="sng">
                <a:solidFill>
                  <a:srgbClr val="000000"/>
                </a:solidFill>
                <a:latin typeface="Rubik Bold"/>
              </a:rPr>
              <a:t>Title:-</a:t>
            </a:r>
          </a:p>
        </p:txBody>
      </p:sp>
      <p:sp>
        <p:nvSpPr>
          <p:cNvPr id="14" name="TextBox 14"/>
          <p:cNvSpPr txBox="1"/>
          <p:nvPr/>
        </p:nvSpPr>
        <p:spPr>
          <a:xfrm>
            <a:off x="9888326" y="3930241"/>
            <a:ext cx="5863626" cy="986155"/>
          </a:xfrm>
          <a:prstGeom prst="rect">
            <a:avLst/>
          </a:prstGeom>
        </p:spPr>
        <p:txBody>
          <a:bodyPr lIns="0" tIns="0" rIns="0" bIns="0" rtlCol="0" anchor="t">
            <a:spAutoFit/>
          </a:bodyPr>
          <a:lstStyle/>
          <a:p>
            <a:pPr>
              <a:lnSpc>
                <a:spcPts val="3919"/>
              </a:lnSpc>
            </a:pPr>
            <a:r>
              <a:rPr lang="en-US" sz="2799">
                <a:solidFill>
                  <a:srgbClr val="000000"/>
                </a:solidFill>
                <a:latin typeface="Rubik"/>
              </a:rPr>
              <a:t>Hybrid recommender systems: Survey and experiments</a:t>
            </a:r>
          </a:p>
        </p:txBody>
      </p:sp>
      <p:sp>
        <p:nvSpPr>
          <p:cNvPr id="15" name="TextBox 15"/>
          <p:cNvSpPr txBox="1"/>
          <p:nvPr/>
        </p:nvSpPr>
        <p:spPr>
          <a:xfrm>
            <a:off x="1028700" y="2743007"/>
            <a:ext cx="5897168" cy="530225"/>
          </a:xfrm>
          <a:prstGeom prst="rect">
            <a:avLst/>
          </a:prstGeom>
        </p:spPr>
        <p:txBody>
          <a:bodyPr lIns="0" tIns="0" rIns="0" bIns="0" rtlCol="0" anchor="t">
            <a:spAutoFit/>
          </a:bodyPr>
          <a:lstStyle/>
          <a:p>
            <a:pPr>
              <a:lnSpc>
                <a:spcPts val="3999"/>
              </a:lnSpc>
            </a:pPr>
            <a:r>
              <a:rPr lang="en-US" sz="3999">
                <a:solidFill>
                  <a:srgbClr val="000000"/>
                </a:solidFill>
                <a:latin typeface="Nourd Bold"/>
              </a:rPr>
              <a:t>PAPER 1</a:t>
            </a:r>
          </a:p>
        </p:txBody>
      </p:sp>
      <p:sp>
        <p:nvSpPr>
          <p:cNvPr id="16" name="TextBox 16"/>
          <p:cNvSpPr txBox="1"/>
          <p:nvPr/>
        </p:nvSpPr>
        <p:spPr>
          <a:xfrm>
            <a:off x="1028700" y="3946386"/>
            <a:ext cx="7285412" cy="1481455"/>
          </a:xfrm>
          <a:prstGeom prst="rect">
            <a:avLst/>
          </a:prstGeom>
        </p:spPr>
        <p:txBody>
          <a:bodyPr lIns="0" tIns="0" rIns="0" bIns="0" rtlCol="0" anchor="t">
            <a:spAutoFit/>
          </a:bodyPr>
          <a:lstStyle/>
          <a:p>
            <a:pPr>
              <a:lnSpc>
                <a:spcPts val="3919"/>
              </a:lnSpc>
            </a:pPr>
            <a:r>
              <a:rPr lang="en-US" sz="2799">
                <a:solidFill>
                  <a:srgbClr val="000000"/>
                </a:solidFill>
                <a:latin typeface="Rubik"/>
              </a:rPr>
              <a:t>Toward the next generation of recommender systems: A survey of the state-of-the-art and possible extensions.</a:t>
            </a:r>
          </a:p>
        </p:txBody>
      </p:sp>
      <p:sp>
        <p:nvSpPr>
          <p:cNvPr id="17" name="TextBox 17"/>
          <p:cNvSpPr txBox="1"/>
          <p:nvPr/>
        </p:nvSpPr>
        <p:spPr>
          <a:xfrm>
            <a:off x="1028700" y="5669795"/>
            <a:ext cx="7603780" cy="2967355"/>
          </a:xfrm>
          <a:prstGeom prst="rect">
            <a:avLst/>
          </a:prstGeom>
        </p:spPr>
        <p:txBody>
          <a:bodyPr lIns="0" tIns="0" rIns="0" bIns="0" rtlCol="0" anchor="t">
            <a:spAutoFit/>
          </a:bodyPr>
          <a:lstStyle/>
          <a:p>
            <a:pPr>
              <a:lnSpc>
                <a:spcPts val="3919"/>
              </a:lnSpc>
            </a:pPr>
            <a:r>
              <a:rPr lang="en-US" sz="2799">
                <a:solidFill>
                  <a:srgbClr val="000000"/>
                </a:solidFill>
                <a:latin typeface="Rubik"/>
              </a:rPr>
              <a:t>This survey paper provides a comprehensive overview of different recommendation techniques, including collaborative filtering, content-based filtering, and hybrid approaches, along with their strengths and limitations.</a:t>
            </a:r>
          </a:p>
        </p:txBody>
      </p:sp>
      <p:sp>
        <p:nvSpPr>
          <p:cNvPr id="18" name="TextBox 18"/>
          <p:cNvSpPr txBox="1"/>
          <p:nvPr/>
        </p:nvSpPr>
        <p:spPr>
          <a:xfrm>
            <a:off x="1062644" y="3506061"/>
            <a:ext cx="5897168" cy="490855"/>
          </a:xfrm>
          <a:prstGeom prst="rect">
            <a:avLst/>
          </a:prstGeom>
        </p:spPr>
        <p:txBody>
          <a:bodyPr lIns="0" tIns="0" rIns="0" bIns="0" rtlCol="0" anchor="t">
            <a:spAutoFit/>
          </a:bodyPr>
          <a:lstStyle/>
          <a:p>
            <a:pPr>
              <a:lnSpc>
                <a:spcPts val="3919"/>
              </a:lnSpc>
            </a:pPr>
            <a:r>
              <a:rPr lang="en-US" sz="2799" u="sng">
                <a:solidFill>
                  <a:srgbClr val="000000"/>
                </a:solidFill>
                <a:latin typeface="Rubik Bold"/>
              </a:rPr>
              <a:t>Title:-</a:t>
            </a:r>
          </a:p>
        </p:txBody>
      </p:sp>
      <p:sp>
        <p:nvSpPr>
          <p:cNvPr id="19" name="TextBox 19"/>
          <p:cNvSpPr txBox="1"/>
          <p:nvPr/>
        </p:nvSpPr>
        <p:spPr>
          <a:xfrm>
            <a:off x="9888326" y="5669795"/>
            <a:ext cx="7591885" cy="2472055"/>
          </a:xfrm>
          <a:prstGeom prst="rect">
            <a:avLst/>
          </a:prstGeom>
        </p:spPr>
        <p:txBody>
          <a:bodyPr lIns="0" tIns="0" rIns="0" bIns="0" rtlCol="0" anchor="t">
            <a:spAutoFit/>
          </a:bodyPr>
          <a:lstStyle/>
          <a:p>
            <a:pPr>
              <a:lnSpc>
                <a:spcPts val="3919"/>
              </a:lnSpc>
            </a:pPr>
            <a:r>
              <a:rPr lang="en-US" sz="2799">
                <a:solidFill>
                  <a:srgbClr val="000000"/>
                </a:solidFill>
                <a:latin typeface="Rubik"/>
              </a:rPr>
              <a:t>The author presents a survey of hybrid recommender systems, which combine multiple techniques, such as collaborative filtering, content filtering to improve recommendation accuracy and coverage.</a:t>
            </a:r>
          </a:p>
        </p:txBody>
      </p:sp>
      <p:sp>
        <p:nvSpPr>
          <p:cNvPr id="20" name="TextBox 20"/>
          <p:cNvSpPr txBox="1"/>
          <p:nvPr/>
        </p:nvSpPr>
        <p:spPr>
          <a:xfrm>
            <a:off x="2708709" y="637987"/>
            <a:ext cx="11210807" cy="1209670"/>
          </a:xfrm>
          <a:prstGeom prst="rect">
            <a:avLst/>
          </a:prstGeom>
        </p:spPr>
        <p:txBody>
          <a:bodyPr lIns="0" tIns="0" rIns="0" bIns="0" rtlCol="0" anchor="t">
            <a:spAutoFit/>
          </a:bodyPr>
          <a:lstStyle/>
          <a:p>
            <a:pPr marL="0" lvl="0" indent="0" algn="ctr">
              <a:lnSpc>
                <a:spcPts val="9750"/>
              </a:lnSpc>
            </a:pPr>
            <a:r>
              <a:rPr lang="en-US" sz="7500">
                <a:solidFill>
                  <a:srgbClr val="000000"/>
                </a:solidFill>
                <a:latin typeface="Nourd Bold"/>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65291" y="3979132"/>
            <a:ext cx="11357419" cy="5706478"/>
          </a:xfrm>
          <a:custGeom>
            <a:avLst/>
            <a:gdLst/>
            <a:ahLst/>
            <a:cxnLst/>
            <a:rect l="l" t="t" r="r" b="b"/>
            <a:pathLst>
              <a:path w="11357419" h="5706478">
                <a:moveTo>
                  <a:pt x="0" y="0"/>
                </a:moveTo>
                <a:lnTo>
                  <a:pt x="11357418" y="0"/>
                </a:lnTo>
                <a:lnTo>
                  <a:pt x="11357418" y="5706478"/>
                </a:lnTo>
                <a:lnTo>
                  <a:pt x="0" y="5706478"/>
                </a:lnTo>
                <a:lnTo>
                  <a:pt x="0" y="0"/>
                </a:lnTo>
                <a:close/>
              </a:path>
            </a:pathLst>
          </a:custGeom>
          <a:blipFill>
            <a:blip r:embed="rId2"/>
            <a:stretch>
              <a:fillRect/>
            </a:stretch>
          </a:blipFill>
        </p:spPr>
      </p:sp>
      <p:sp>
        <p:nvSpPr>
          <p:cNvPr id="3" name="TextBox 3"/>
          <p:cNvSpPr txBox="1"/>
          <p:nvPr/>
        </p:nvSpPr>
        <p:spPr>
          <a:xfrm>
            <a:off x="-734791" y="75543"/>
            <a:ext cx="11210807" cy="1209670"/>
          </a:xfrm>
          <a:prstGeom prst="rect">
            <a:avLst/>
          </a:prstGeom>
        </p:spPr>
        <p:txBody>
          <a:bodyPr lIns="0" tIns="0" rIns="0" bIns="0" rtlCol="0" anchor="t">
            <a:spAutoFit/>
          </a:bodyPr>
          <a:lstStyle/>
          <a:p>
            <a:pPr marL="0" lvl="0" indent="0" algn="ctr">
              <a:lnSpc>
                <a:spcPts val="9750"/>
              </a:lnSpc>
            </a:pPr>
            <a:r>
              <a:rPr lang="en-US" sz="7500">
                <a:solidFill>
                  <a:srgbClr val="000000"/>
                </a:solidFill>
                <a:latin typeface="Nourd Bold"/>
              </a:rPr>
              <a:t>Data Description</a:t>
            </a:r>
          </a:p>
        </p:txBody>
      </p:sp>
      <p:sp>
        <p:nvSpPr>
          <p:cNvPr id="4" name="TextBox 4"/>
          <p:cNvSpPr txBox="1"/>
          <p:nvPr/>
        </p:nvSpPr>
        <p:spPr>
          <a:xfrm>
            <a:off x="1540220" y="1364202"/>
            <a:ext cx="7603780" cy="2472055"/>
          </a:xfrm>
          <a:prstGeom prst="rect">
            <a:avLst/>
          </a:prstGeom>
        </p:spPr>
        <p:txBody>
          <a:bodyPr lIns="0" tIns="0" rIns="0" bIns="0" rtlCol="0" anchor="t">
            <a:spAutoFit/>
          </a:bodyPr>
          <a:lstStyle/>
          <a:p>
            <a:pPr>
              <a:lnSpc>
                <a:spcPts val="3919"/>
              </a:lnSpc>
            </a:pPr>
            <a:r>
              <a:rPr lang="en-US" sz="2799">
                <a:solidFill>
                  <a:srgbClr val="000000"/>
                </a:solidFill>
                <a:latin typeface="Rubik"/>
              </a:rPr>
              <a:t>Datasets To be used:-</a:t>
            </a:r>
          </a:p>
          <a:p>
            <a:pPr>
              <a:lnSpc>
                <a:spcPts val="3919"/>
              </a:lnSpc>
            </a:pPr>
            <a:r>
              <a:rPr lang="en-US" sz="2799">
                <a:solidFill>
                  <a:srgbClr val="000000"/>
                </a:solidFill>
                <a:latin typeface="Rubik"/>
              </a:rPr>
              <a:t>1.movies_metadata.csv</a:t>
            </a:r>
          </a:p>
          <a:p>
            <a:pPr>
              <a:lnSpc>
                <a:spcPts val="3919"/>
              </a:lnSpc>
            </a:pPr>
            <a:r>
              <a:rPr lang="en-US" sz="2799">
                <a:solidFill>
                  <a:srgbClr val="000000"/>
                </a:solidFill>
                <a:latin typeface="Rubik"/>
              </a:rPr>
              <a:t>2. credits.csv</a:t>
            </a:r>
          </a:p>
          <a:p>
            <a:pPr>
              <a:lnSpc>
                <a:spcPts val="3919"/>
              </a:lnSpc>
            </a:pPr>
            <a:r>
              <a:rPr lang="en-US" sz="2799">
                <a:solidFill>
                  <a:srgbClr val="000000"/>
                </a:solidFill>
                <a:latin typeface="Rubik"/>
              </a:rPr>
              <a:t>3.keyword.csv</a:t>
            </a:r>
          </a:p>
          <a:p>
            <a:pPr>
              <a:lnSpc>
                <a:spcPts val="3919"/>
              </a:lnSpc>
            </a:pPr>
            <a:r>
              <a:rPr lang="en-US" sz="2799">
                <a:solidFill>
                  <a:srgbClr val="000000"/>
                </a:solidFill>
                <a:latin typeface="Rubik"/>
              </a:rPr>
              <a:t>4.ratings.csv</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04015" y="4129387"/>
            <a:ext cx="3523234" cy="1731010"/>
            <a:chOff x="0" y="0"/>
            <a:chExt cx="812800" cy="399339"/>
          </a:xfrm>
        </p:grpSpPr>
        <p:sp>
          <p:nvSpPr>
            <p:cNvPr id="3" name="Freeform 3"/>
            <p:cNvSpPr/>
            <p:nvPr/>
          </p:nvSpPr>
          <p:spPr>
            <a:xfrm>
              <a:off x="0" y="0"/>
              <a:ext cx="812800" cy="399339"/>
            </a:xfrm>
            <a:custGeom>
              <a:avLst/>
              <a:gdLst/>
              <a:ahLst/>
              <a:cxnLst/>
              <a:rect l="l" t="t" r="r" b="b"/>
              <a:pathLst>
                <a:path w="812800" h="399339">
                  <a:moveTo>
                    <a:pt x="57132" y="0"/>
                  </a:moveTo>
                  <a:lnTo>
                    <a:pt x="755668" y="0"/>
                  </a:lnTo>
                  <a:cubicBezTo>
                    <a:pt x="787221" y="0"/>
                    <a:pt x="812800" y="25579"/>
                    <a:pt x="812800" y="57132"/>
                  </a:cubicBezTo>
                  <a:lnTo>
                    <a:pt x="812800" y="342207"/>
                  </a:lnTo>
                  <a:cubicBezTo>
                    <a:pt x="812800" y="373760"/>
                    <a:pt x="787221" y="399339"/>
                    <a:pt x="755668" y="399339"/>
                  </a:cubicBezTo>
                  <a:lnTo>
                    <a:pt x="57132" y="399339"/>
                  </a:lnTo>
                  <a:cubicBezTo>
                    <a:pt x="41980" y="399339"/>
                    <a:pt x="27448" y="393320"/>
                    <a:pt x="16734" y="382605"/>
                  </a:cubicBezTo>
                  <a:cubicBezTo>
                    <a:pt x="6019" y="371891"/>
                    <a:pt x="0" y="357359"/>
                    <a:pt x="0" y="342207"/>
                  </a:cubicBezTo>
                  <a:lnTo>
                    <a:pt x="0" y="57132"/>
                  </a:lnTo>
                  <a:cubicBezTo>
                    <a:pt x="0" y="25579"/>
                    <a:pt x="25579" y="0"/>
                    <a:pt x="57132" y="0"/>
                  </a:cubicBezTo>
                  <a:close/>
                </a:path>
              </a:pathLst>
            </a:custGeom>
            <a:solidFill>
              <a:srgbClr val="6D85FF"/>
            </a:solidFill>
            <a:ln w="9525">
              <a:solidFill>
                <a:srgbClr val="000000"/>
              </a:solidFill>
            </a:ln>
          </p:spPr>
        </p:sp>
        <p:sp>
          <p:nvSpPr>
            <p:cNvPr id="4" name="TextBox 4"/>
            <p:cNvSpPr txBox="1"/>
            <p:nvPr/>
          </p:nvSpPr>
          <p:spPr>
            <a:xfrm>
              <a:off x="0" y="-47625"/>
              <a:ext cx="812800" cy="860425"/>
            </a:xfrm>
            <a:prstGeom prst="rect">
              <a:avLst/>
            </a:prstGeom>
          </p:spPr>
          <p:txBody>
            <a:bodyPr lIns="254000" tIns="254000" rIns="254000" bIns="254000" rtlCol="0" anchor="ctr"/>
            <a:lstStyle/>
            <a:p>
              <a:pPr algn="ctr">
                <a:lnSpc>
                  <a:spcPts val="3499"/>
                </a:lnSpc>
              </a:pPr>
              <a:r>
                <a:rPr lang="en-US" sz="2499">
                  <a:solidFill>
                    <a:srgbClr val="FFFFFF"/>
                  </a:solidFill>
                  <a:latin typeface="Rubik Bold"/>
                </a:rPr>
                <a:t>Movie Recommendation System</a:t>
              </a:r>
            </a:p>
          </p:txBody>
        </p:sp>
      </p:grpSp>
      <p:grpSp>
        <p:nvGrpSpPr>
          <p:cNvPr id="5" name="Group 5"/>
          <p:cNvGrpSpPr/>
          <p:nvPr/>
        </p:nvGrpSpPr>
        <p:grpSpPr>
          <a:xfrm>
            <a:off x="4447075" y="4528012"/>
            <a:ext cx="2237842" cy="943356"/>
            <a:chOff x="0" y="0"/>
            <a:chExt cx="1092980" cy="460743"/>
          </a:xfrm>
        </p:grpSpPr>
        <p:sp>
          <p:nvSpPr>
            <p:cNvPr id="6" name="Freeform 6"/>
            <p:cNvSpPr/>
            <p:nvPr/>
          </p:nvSpPr>
          <p:spPr>
            <a:xfrm>
              <a:off x="0" y="0"/>
              <a:ext cx="1092980" cy="460743"/>
            </a:xfrm>
            <a:custGeom>
              <a:avLst/>
              <a:gdLst/>
              <a:ahLst/>
              <a:cxnLst/>
              <a:rect l="l" t="t" r="r" b="b"/>
              <a:pathLst>
                <a:path w="1092980" h="460743">
                  <a:moveTo>
                    <a:pt x="89948" y="0"/>
                  </a:moveTo>
                  <a:lnTo>
                    <a:pt x="1003032" y="0"/>
                  </a:lnTo>
                  <a:cubicBezTo>
                    <a:pt x="1052709" y="0"/>
                    <a:pt x="1092980" y="40271"/>
                    <a:pt x="1092980" y="89948"/>
                  </a:cubicBezTo>
                  <a:lnTo>
                    <a:pt x="1092980" y="370795"/>
                  </a:lnTo>
                  <a:cubicBezTo>
                    <a:pt x="1092980" y="394650"/>
                    <a:pt x="1083504" y="417529"/>
                    <a:pt x="1066635" y="434398"/>
                  </a:cubicBezTo>
                  <a:cubicBezTo>
                    <a:pt x="1049766" y="451266"/>
                    <a:pt x="1026888" y="460743"/>
                    <a:pt x="1003032" y="460743"/>
                  </a:cubicBezTo>
                  <a:lnTo>
                    <a:pt x="89948" y="460743"/>
                  </a:lnTo>
                  <a:cubicBezTo>
                    <a:pt x="66092" y="460743"/>
                    <a:pt x="43214" y="451266"/>
                    <a:pt x="26345" y="434398"/>
                  </a:cubicBezTo>
                  <a:cubicBezTo>
                    <a:pt x="9477" y="417529"/>
                    <a:pt x="0" y="394650"/>
                    <a:pt x="0" y="370795"/>
                  </a:cubicBezTo>
                  <a:lnTo>
                    <a:pt x="0" y="89948"/>
                  </a:lnTo>
                  <a:cubicBezTo>
                    <a:pt x="0" y="66092"/>
                    <a:pt x="9477" y="43214"/>
                    <a:pt x="26345" y="26345"/>
                  </a:cubicBezTo>
                  <a:cubicBezTo>
                    <a:pt x="43214" y="9477"/>
                    <a:pt x="66092" y="0"/>
                    <a:pt x="89948" y="0"/>
                  </a:cubicBezTo>
                  <a:close/>
                </a:path>
              </a:pathLst>
            </a:custGeom>
            <a:solidFill>
              <a:srgbClr val="3858FF"/>
            </a:solidFill>
            <a:ln w="9525">
              <a:solidFill>
                <a:srgbClr val="000000"/>
              </a:solidFill>
            </a:ln>
          </p:spPr>
        </p:sp>
        <p:sp>
          <p:nvSpPr>
            <p:cNvPr id="7" name="TextBox 7"/>
            <p:cNvSpPr txBox="1"/>
            <p:nvPr/>
          </p:nvSpPr>
          <p:spPr>
            <a:xfrm>
              <a:off x="0" y="-38100"/>
              <a:ext cx="812800" cy="850900"/>
            </a:xfrm>
            <a:prstGeom prst="rect">
              <a:avLst/>
            </a:prstGeom>
          </p:spPr>
          <p:txBody>
            <a:bodyPr lIns="254000" tIns="254000" rIns="254000" bIns="254000" rtlCol="0" anchor="ctr"/>
            <a:lstStyle/>
            <a:p>
              <a:pPr algn="ctr">
                <a:lnSpc>
                  <a:spcPts val="2100"/>
                </a:lnSpc>
              </a:pPr>
              <a:r>
                <a:rPr lang="en-US" sz="1500">
                  <a:solidFill>
                    <a:srgbClr val="000000"/>
                  </a:solidFill>
                  <a:latin typeface="Rubik"/>
                </a:rPr>
                <a:t>Collaborative-Based Recommender</a:t>
              </a:r>
            </a:p>
          </p:txBody>
        </p:sp>
      </p:grpSp>
      <p:grpSp>
        <p:nvGrpSpPr>
          <p:cNvPr id="8" name="Group 8"/>
          <p:cNvGrpSpPr/>
          <p:nvPr/>
        </p:nvGrpSpPr>
        <p:grpSpPr>
          <a:xfrm>
            <a:off x="8318367" y="6241576"/>
            <a:ext cx="2315701" cy="943356"/>
            <a:chOff x="0" y="0"/>
            <a:chExt cx="1131007" cy="460743"/>
          </a:xfrm>
        </p:grpSpPr>
        <p:sp>
          <p:nvSpPr>
            <p:cNvPr id="9" name="Freeform 9"/>
            <p:cNvSpPr/>
            <p:nvPr/>
          </p:nvSpPr>
          <p:spPr>
            <a:xfrm>
              <a:off x="0" y="0"/>
              <a:ext cx="1131007" cy="460743"/>
            </a:xfrm>
            <a:custGeom>
              <a:avLst/>
              <a:gdLst/>
              <a:ahLst/>
              <a:cxnLst/>
              <a:rect l="l" t="t" r="r" b="b"/>
              <a:pathLst>
                <a:path w="1131007" h="460743">
                  <a:moveTo>
                    <a:pt x="86924" y="0"/>
                  </a:moveTo>
                  <a:lnTo>
                    <a:pt x="1044083" y="0"/>
                  </a:lnTo>
                  <a:cubicBezTo>
                    <a:pt x="1092090" y="0"/>
                    <a:pt x="1131007" y="38917"/>
                    <a:pt x="1131007" y="86924"/>
                  </a:cubicBezTo>
                  <a:lnTo>
                    <a:pt x="1131007" y="373819"/>
                  </a:lnTo>
                  <a:cubicBezTo>
                    <a:pt x="1131007" y="421826"/>
                    <a:pt x="1092090" y="460743"/>
                    <a:pt x="1044083" y="460743"/>
                  </a:cubicBezTo>
                  <a:lnTo>
                    <a:pt x="86924" y="460743"/>
                  </a:lnTo>
                  <a:cubicBezTo>
                    <a:pt x="38917" y="460743"/>
                    <a:pt x="0" y="421826"/>
                    <a:pt x="0" y="373819"/>
                  </a:cubicBezTo>
                  <a:lnTo>
                    <a:pt x="0" y="86924"/>
                  </a:lnTo>
                  <a:cubicBezTo>
                    <a:pt x="0" y="38917"/>
                    <a:pt x="38917" y="0"/>
                    <a:pt x="86924" y="0"/>
                  </a:cubicBezTo>
                  <a:close/>
                </a:path>
              </a:pathLst>
            </a:custGeom>
            <a:solidFill>
              <a:srgbClr val="3858FF"/>
            </a:solidFill>
            <a:ln w="9525">
              <a:solidFill>
                <a:srgbClr val="000000"/>
              </a:solidFill>
            </a:ln>
          </p:spPr>
        </p:sp>
        <p:sp>
          <p:nvSpPr>
            <p:cNvPr id="10" name="TextBox 10"/>
            <p:cNvSpPr txBox="1"/>
            <p:nvPr/>
          </p:nvSpPr>
          <p:spPr>
            <a:xfrm>
              <a:off x="0" y="-38100"/>
              <a:ext cx="812800" cy="850900"/>
            </a:xfrm>
            <a:prstGeom prst="rect">
              <a:avLst/>
            </a:prstGeom>
          </p:spPr>
          <p:txBody>
            <a:bodyPr lIns="254000" tIns="254000" rIns="254000" bIns="254000" rtlCol="0" anchor="ctr"/>
            <a:lstStyle/>
            <a:p>
              <a:pPr algn="ctr">
                <a:lnSpc>
                  <a:spcPts val="2100"/>
                </a:lnSpc>
              </a:pPr>
              <a:r>
                <a:rPr lang="en-US" sz="1500">
                  <a:solidFill>
                    <a:srgbClr val="000000"/>
                  </a:solidFill>
                  <a:latin typeface="Rubik"/>
                </a:rPr>
                <a:t>Popularity-Based Recommender</a:t>
              </a:r>
            </a:p>
          </p:txBody>
        </p:sp>
      </p:grpSp>
      <p:grpSp>
        <p:nvGrpSpPr>
          <p:cNvPr id="11" name="Group 11"/>
          <p:cNvGrpSpPr/>
          <p:nvPr/>
        </p:nvGrpSpPr>
        <p:grpSpPr>
          <a:xfrm>
            <a:off x="8257099" y="1253539"/>
            <a:ext cx="2314042" cy="1210056"/>
            <a:chOff x="0" y="0"/>
            <a:chExt cx="1130197" cy="591001"/>
          </a:xfrm>
        </p:grpSpPr>
        <p:sp>
          <p:nvSpPr>
            <p:cNvPr id="12" name="Freeform 12"/>
            <p:cNvSpPr/>
            <p:nvPr/>
          </p:nvSpPr>
          <p:spPr>
            <a:xfrm>
              <a:off x="0" y="0"/>
              <a:ext cx="1130197" cy="591001"/>
            </a:xfrm>
            <a:custGeom>
              <a:avLst/>
              <a:gdLst/>
              <a:ahLst/>
              <a:cxnLst/>
              <a:rect l="l" t="t" r="r" b="b"/>
              <a:pathLst>
                <a:path w="1130197" h="591001">
                  <a:moveTo>
                    <a:pt x="86986" y="0"/>
                  </a:moveTo>
                  <a:lnTo>
                    <a:pt x="1043211" y="0"/>
                  </a:lnTo>
                  <a:cubicBezTo>
                    <a:pt x="1091252" y="0"/>
                    <a:pt x="1130197" y="38945"/>
                    <a:pt x="1130197" y="86986"/>
                  </a:cubicBezTo>
                  <a:lnTo>
                    <a:pt x="1130197" y="504015"/>
                  </a:lnTo>
                  <a:cubicBezTo>
                    <a:pt x="1130197" y="527085"/>
                    <a:pt x="1121032" y="549210"/>
                    <a:pt x="1104719" y="565524"/>
                  </a:cubicBezTo>
                  <a:cubicBezTo>
                    <a:pt x="1088406" y="581837"/>
                    <a:pt x="1066281" y="591001"/>
                    <a:pt x="1043211" y="591001"/>
                  </a:cubicBezTo>
                  <a:lnTo>
                    <a:pt x="86986" y="591001"/>
                  </a:lnTo>
                  <a:cubicBezTo>
                    <a:pt x="63916" y="591001"/>
                    <a:pt x="41791" y="581837"/>
                    <a:pt x="25478" y="565524"/>
                  </a:cubicBezTo>
                  <a:cubicBezTo>
                    <a:pt x="9165" y="549210"/>
                    <a:pt x="0" y="527085"/>
                    <a:pt x="0" y="504015"/>
                  </a:cubicBezTo>
                  <a:lnTo>
                    <a:pt x="0" y="86986"/>
                  </a:lnTo>
                  <a:cubicBezTo>
                    <a:pt x="0" y="63916"/>
                    <a:pt x="9165" y="41791"/>
                    <a:pt x="25478" y="25478"/>
                  </a:cubicBezTo>
                  <a:cubicBezTo>
                    <a:pt x="41791" y="9165"/>
                    <a:pt x="63916" y="0"/>
                    <a:pt x="86986" y="0"/>
                  </a:cubicBezTo>
                  <a:close/>
                </a:path>
              </a:pathLst>
            </a:custGeom>
            <a:solidFill>
              <a:srgbClr val="FFFFFF"/>
            </a:solidFill>
            <a:ln w="9525">
              <a:solidFill>
                <a:srgbClr val="000000"/>
              </a:solidFill>
            </a:ln>
          </p:spPr>
        </p:sp>
        <p:sp>
          <p:nvSpPr>
            <p:cNvPr id="13" name="TextBox 13"/>
            <p:cNvSpPr txBox="1"/>
            <p:nvPr/>
          </p:nvSpPr>
          <p:spPr>
            <a:xfrm>
              <a:off x="0" y="-38100"/>
              <a:ext cx="812800" cy="850900"/>
            </a:xfrm>
            <a:prstGeom prst="rect">
              <a:avLst/>
            </a:prstGeom>
          </p:spPr>
          <p:txBody>
            <a:bodyPr lIns="254000" tIns="254000" rIns="254000" bIns="254000" rtlCol="0" anchor="ctr"/>
            <a:lstStyle/>
            <a:p>
              <a:pPr algn="ctr">
                <a:lnSpc>
                  <a:spcPts val="2100"/>
                </a:lnSpc>
              </a:pPr>
              <a:r>
                <a:rPr lang="en-US" sz="1500">
                  <a:solidFill>
                    <a:srgbClr val="000000"/>
                  </a:solidFill>
                  <a:latin typeface="Rubik"/>
                </a:rPr>
                <a:t>Based on the TMDB/IMDB ratings of the Movie.</a:t>
              </a:r>
            </a:p>
          </p:txBody>
        </p:sp>
      </p:grpSp>
      <p:sp>
        <p:nvSpPr>
          <p:cNvPr id="14" name="AutoShape 14"/>
          <p:cNvSpPr/>
          <p:nvPr/>
        </p:nvSpPr>
        <p:spPr>
          <a:xfrm flipH="1">
            <a:off x="6684917" y="4994892"/>
            <a:ext cx="1019098" cy="4798"/>
          </a:xfrm>
          <a:prstGeom prst="line">
            <a:avLst/>
          </a:prstGeom>
          <a:ln w="19050" cap="rnd">
            <a:solidFill>
              <a:srgbClr val="000000"/>
            </a:solidFill>
            <a:prstDash val="solid"/>
            <a:headEnd type="none" w="sm" len="sm"/>
            <a:tailEnd type="triangle" w="lg" len="med"/>
          </a:ln>
        </p:spPr>
      </p:sp>
      <p:sp>
        <p:nvSpPr>
          <p:cNvPr id="15" name="AutoShape 15"/>
          <p:cNvSpPr/>
          <p:nvPr/>
        </p:nvSpPr>
        <p:spPr>
          <a:xfrm flipH="1" flipV="1">
            <a:off x="9444971" y="3661330"/>
            <a:ext cx="20660" cy="468057"/>
          </a:xfrm>
          <a:prstGeom prst="line">
            <a:avLst/>
          </a:prstGeom>
          <a:ln w="19050" cap="rnd">
            <a:solidFill>
              <a:srgbClr val="000000"/>
            </a:solidFill>
            <a:prstDash val="solid"/>
            <a:headEnd type="none" w="sm" len="sm"/>
            <a:tailEnd type="triangle" w="lg" len="med"/>
          </a:ln>
        </p:spPr>
      </p:sp>
      <p:sp>
        <p:nvSpPr>
          <p:cNvPr id="16" name="AutoShape 16"/>
          <p:cNvSpPr/>
          <p:nvPr/>
        </p:nvSpPr>
        <p:spPr>
          <a:xfrm>
            <a:off x="9465631" y="5860397"/>
            <a:ext cx="10586" cy="381180"/>
          </a:xfrm>
          <a:prstGeom prst="line">
            <a:avLst/>
          </a:prstGeom>
          <a:ln w="19050" cap="rnd">
            <a:solidFill>
              <a:srgbClr val="000000"/>
            </a:solidFill>
            <a:prstDash val="solid"/>
            <a:headEnd type="none" w="sm" len="sm"/>
            <a:tailEnd type="triangle" w="lg" len="med"/>
          </a:ln>
        </p:spPr>
      </p:sp>
      <p:grpSp>
        <p:nvGrpSpPr>
          <p:cNvPr id="17" name="Group 17"/>
          <p:cNvGrpSpPr/>
          <p:nvPr/>
        </p:nvGrpSpPr>
        <p:grpSpPr>
          <a:xfrm>
            <a:off x="1399040" y="3908683"/>
            <a:ext cx="2272258" cy="2276856"/>
            <a:chOff x="0" y="0"/>
            <a:chExt cx="1109790" cy="1112035"/>
          </a:xfrm>
        </p:grpSpPr>
        <p:sp>
          <p:nvSpPr>
            <p:cNvPr id="18" name="Freeform 18"/>
            <p:cNvSpPr/>
            <p:nvPr/>
          </p:nvSpPr>
          <p:spPr>
            <a:xfrm>
              <a:off x="0" y="0"/>
              <a:ext cx="1109790" cy="1112035"/>
            </a:xfrm>
            <a:custGeom>
              <a:avLst/>
              <a:gdLst/>
              <a:ahLst/>
              <a:cxnLst/>
              <a:rect l="l" t="t" r="r" b="b"/>
              <a:pathLst>
                <a:path w="1109790" h="1112035">
                  <a:moveTo>
                    <a:pt x="88586" y="0"/>
                  </a:moveTo>
                  <a:lnTo>
                    <a:pt x="1021204" y="0"/>
                  </a:lnTo>
                  <a:cubicBezTo>
                    <a:pt x="1044698" y="0"/>
                    <a:pt x="1067230" y="9333"/>
                    <a:pt x="1083843" y="25946"/>
                  </a:cubicBezTo>
                  <a:cubicBezTo>
                    <a:pt x="1100456" y="42559"/>
                    <a:pt x="1109790" y="65091"/>
                    <a:pt x="1109790" y="88586"/>
                  </a:cubicBezTo>
                  <a:lnTo>
                    <a:pt x="1109790" y="1023449"/>
                  </a:lnTo>
                  <a:cubicBezTo>
                    <a:pt x="1109790" y="1072374"/>
                    <a:pt x="1070128" y="1112035"/>
                    <a:pt x="1021204" y="1112035"/>
                  </a:cubicBezTo>
                  <a:lnTo>
                    <a:pt x="88586" y="1112035"/>
                  </a:lnTo>
                  <a:cubicBezTo>
                    <a:pt x="39661" y="1112035"/>
                    <a:pt x="0" y="1072374"/>
                    <a:pt x="0" y="1023449"/>
                  </a:cubicBezTo>
                  <a:lnTo>
                    <a:pt x="0" y="88586"/>
                  </a:lnTo>
                  <a:cubicBezTo>
                    <a:pt x="0" y="39661"/>
                    <a:pt x="39661" y="0"/>
                    <a:pt x="88586" y="0"/>
                  </a:cubicBezTo>
                  <a:close/>
                </a:path>
              </a:pathLst>
            </a:custGeom>
            <a:solidFill>
              <a:srgbClr val="FFFFFF"/>
            </a:solidFill>
            <a:ln w="9525">
              <a:solidFill>
                <a:srgbClr val="000000"/>
              </a:solidFill>
            </a:ln>
          </p:spPr>
        </p:sp>
        <p:sp>
          <p:nvSpPr>
            <p:cNvPr id="19" name="TextBox 19"/>
            <p:cNvSpPr txBox="1"/>
            <p:nvPr/>
          </p:nvSpPr>
          <p:spPr>
            <a:xfrm>
              <a:off x="0" y="-38100"/>
              <a:ext cx="812800" cy="850900"/>
            </a:xfrm>
            <a:prstGeom prst="rect">
              <a:avLst/>
            </a:prstGeom>
          </p:spPr>
          <p:txBody>
            <a:bodyPr lIns="254000" tIns="254000" rIns="254000" bIns="254000" rtlCol="0" anchor="ctr"/>
            <a:lstStyle/>
            <a:p>
              <a:pPr algn="ctr">
                <a:lnSpc>
                  <a:spcPts val="2100"/>
                </a:lnSpc>
              </a:pPr>
              <a:r>
                <a:rPr lang="en-US" sz="1500">
                  <a:solidFill>
                    <a:srgbClr val="000000"/>
                  </a:solidFill>
                  <a:latin typeface="Rubik"/>
                </a:rPr>
                <a:t>Based on the technique that recommends movies based on the preferences and behaviors of similar users.</a:t>
              </a:r>
            </a:p>
          </p:txBody>
        </p:sp>
      </p:grpSp>
      <p:grpSp>
        <p:nvGrpSpPr>
          <p:cNvPr id="20" name="Group 20"/>
          <p:cNvGrpSpPr/>
          <p:nvPr/>
        </p:nvGrpSpPr>
        <p:grpSpPr>
          <a:xfrm>
            <a:off x="8308842" y="7566112"/>
            <a:ext cx="2315701" cy="1476756"/>
            <a:chOff x="0" y="0"/>
            <a:chExt cx="1131007" cy="721260"/>
          </a:xfrm>
        </p:grpSpPr>
        <p:sp>
          <p:nvSpPr>
            <p:cNvPr id="21" name="Freeform 21"/>
            <p:cNvSpPr/>
            <p:nvPr/>
          </p:nvSpPr>
          <p:spPr>
            <a:xfrm>
              <a:off x="0" y="0"/>
              <a:ext cx="1131007" cy="721260"/>
            </a:xfrm>
            <a:custGeom>
              <a:avLst/>
              <a:gdLst/>
              <a:ahLst/>
              <a:cxnLst/>
              <a:rect l="l" t="t" r="r" b="b"/>
              <a:pathLst>
                <a:path w="1131007" h="721260">
                  <a:moveTo>
                    <a:pt x="86924" y="0"/>
                  </a:moveTo>
                  <a:lnTo>
                    <a:pt x="1044083" y="0"/>
                  </a:lnTo>
                  <a:cubicBezTo>
                    <a:pt x="1092090" y="0"/>
                    <a:pt x="1131007" y="38917"/>
                    <a:pt x="1131007" y="86924"/>
                  </a:cubicBezTo>
                  <a:lnTo>
                    <a:pt x="1131007" y="634336"/>
                  </a:lnTo>
                  <a:cubicBezTo>
                    <a:pt x="1131007" y="682343"/>
                    <a:pt x="1092090" y="721260"/>
                    <a:pt x="1044083" y="721260"/>
                  </a:cubicBezTo>
                  <a:lnTo>
                    <a:pt x="86924" y="721260"/>
                  </a:lnTo>
                  <a:cubicBezTo>
                    <a:pt x="38917" y="721260"/>
                    <a:pt x="0" y="682343"/>
                    <a:pt x="0" y="634336"/>
                  </a:cubicBezTo>
                  <a:lnTo>
                    <a:pt x="0" y="86924"/>
                  </a:lnTo>
                  <a:cubicBezTo>
                    <a:pt x="0" y="38917"/>
                    <a:pt x="38917" y="0"/>
                    <a:pt x="86924" y="0"/>
                  </a:cubicBezTo>
                  <a:close/>
                </a:path>
              </a:pathLst>
            </a:custGeom>
            <a:solidFill>
              <a:srgbClr val="FFFFFF"/>
            </a:solidFill>
            <a:ln w="9525">
              <a:solidFill>
                <a:srgbClr val="000000"/>
              </a:solidFill>
            </a:ln>
          </p:spPr>
        </p:sp>
        <p:sp>
          <p:nvSpPr>
            <p:cNvPr id="22" name="TextBox 22"/>
            <p:cNvSpPr txBox="1"/>
            <p:nvPr/>
          </p:nvSpPr>
          <p:spPr>
            <a:xfrm>
              <a:off x="0" y="-38100"/>
              <a:ext cx="812800" cy="850900"/>
            </a:xfrm>
            <a:prstGeom prst="rect">
              <a:avLst/>
            </a:prstGeom>
          </p:spPr>
          <p:txBody>
            <a:bodyPr lIns="254000" tIns="254000" rIns="254000" bIns="254000" rtlCol="0" anchor="ctr"/>
            <a:lstStyle/>
            <a:p>
              <a:pPr algn="ctr">
                <a:lnSpc>
                  <a:spcPts val="2100"/>
                </a:lnSpc>
              </a:pPr>
              <a:r>
                <a:rPr lang="en-US" sz="1500">
                  <a:solidFill>
                    <a:srgbClr val="000000"/>
                  </a:solidFill>
                  <a:latin typeface="Rubik"/>
                </a:rPr>
                <a:t>Based on the Popularity Of the Movie in Specific Time Period.</a:t>
              </a:r>
            </a:p>
          </p:txBody>
        </p:sp>
      </p:grpSp>
      <p:sp>
        <p:nvSpPr>
          <p:cNvPr id="23" name="AutoShape 23"/>
          <p:cNvSpPr/>
          <p:nvPr/>
        </p:nvSpPr>
        <p:spPr>
          <a:xfrm flipH="1">
            <a:off x="9466692" y="7184932"/>
            <a:ext cx="9525" cy="381180"/>
          </a:xfrm>
          <a:prstGeom prst="line">
            <a:avLst/>
          </a:prstGeom>
          <a:ln w="19050" cap="rnd">
            <a:solidFill>
              <a:srgbClr val="000000"/>
            </a:solidFill>
            <a:prstDash val="solid"/>
            <a:headEnd type="none" w="sm" len="sm"/>
            <a:tailEnd type="triangle" w="lg" len="med"/>
          </a:ln>
        </p:spPr>
      </p:sp>
      <p:sp>
        <p:nvSpPr>
          <p:cNvPr id="24" name="AutoShape 24"/>
          <p:cNvSpPr/>
          <p:nvPr/>
        </p:nvSpPr>
        <p:spPr>
          <a:xfrm flipH="1">
            <a:off x="3671299" y="4999690"/>
            <a:ext cx="775776" cy="47422"/>
          </a:xfrm>
          <a:prstGeom prst="line">
            <a:avLst/>
          </a:prstGeom>
          <a:ln w="19050" cap="rnd">
            <a:solidFill>
              <a:srgbClr val="000000"/>
            </a:solidFill>
            <a:prstDash val="solid"/>
            <a:headEnd type="none" w="sm" len="sm"/>
            <a:tailEnd type="triangle" w="lg" len="med"/>
          </a:ln>
        </p:spPr>
      </p:sp>
      <p:sp>
        <p:nvSpPr>
          <p:cNvPr id="25" name="AutoShape 25"/>
          <p:cNvSpPr/>
          <p:nvPr/>
        </p:nvSpPr>
        <p:spPr>
          <a:xfrm flipH="1" flipV="1">
            <a:off x="9414120" y="2463595"/>
            <a:ext cx="10809" cy="254378"/>
          </a:xfrm>
          <a:prstGeom prst="line">
            <a:avLst/>
          </a:prstGeom>
          <a:ln w="19050" cap="rnd">
            <a:solidFill>
              <a:srgbClr val="000000"/>
            </a:solidFill>
            <a:prstDash val="solid"/>
            <a:headEnd type="none" w="sm" len="sm"/>
            <a:tailEnd type="triangle" w="lg" len="med"/>
          </a:ln>
        </p:spPr>
      </p:sp>
      <p:sp>
        <p:nvSpPr>
          <p:cNvPr id="26" name="AutoShape 26"/>
          <p:cNvSpPr/>
          <p:nvPr/>
        </p:nvSpPr>
        <p:spPr>
          <a:xfrm>
            <a:off x="14562225" y="4975842"/>
            <a:ext cx="879574" cy="9439"/>
          </a:xfrm>
          <a:prstGeom prst="line">
            <a:avLst/>
          </a:prstGeom>
          <a:ln w="19050" cap="rnd">
            <a:solidFill>
              <a:srgbClr val="000000"/>
            </a:solidFill>
            <a:prstDash val="solid"/>
            <a:headEnd type="none" w="sm" len="sm"/>
            <a:tailEnd type="triangle" w="lg" len="med"/>
          </a:ln>
        </p:spPr>
      </p:sp>
      <p:sp>
        <p:nvSpPr>
          <p:cNvPr id="27" name="AutoShape 27"/>
          <p:cNvSpPr/>
          <p:nvPr/>
        </p:nvSpPr>
        <p:spPr>
          <a:xfrm>
            <a:off x="11227248" y="4994892"/>
            <a:ext cx="1019175" cy="14323"/>
          </a:xfrm>
          <a:prstGeom prst="line">
            <a:avLst/>
          </a:prstGeom>
          <a:ln w="19050" cap="rnd">
            <a:solidFill>
              <a:srgbClr val="000000"/>
            </a:solidFill>
            <a:prstDash val="solid"/>
            <a:headEnd type="none" w="sm" len="sm"/>
            <a:tailEnd type="triangle" w="lg" len="med"/>
          </a:ln>
        </p:spPr>
      </p:sp>
      <p:sp>
        <p:nvSpPr>
          <p:cNvPr id="28" name="Freeform 28"/>
          <p:cNvSpPr/>
          <p:nvPr/>
        </p:nvSpPr>
        <p:spPr>
          <a:xfrm>
            <a:off x="16973476" y="9410700"/>
            <a:ext cx="1013470" cy="509269"/>
          </a:xfrm>
          <a:custGeom>
            <a:avLst/>
            <a:gdLst/>
            <a:ahLst/>
            <a:cxnLst/>
            <a:rect l="l" t="t" r="r" b="b"/>
            <a:pathLst>
              <a:path w="1013470" h="509269">
                <a:moveTo>
                  <a:pt x="0" y="0"/>
                </a:moveTo>
                <a:lnTo>
                  <a:pt x="1013470" y="0"/>
                </a:lnTo>
                <a:lnTo>
                  <a:pt x="1013470" y="509269"/>
                </a:lnTo>
                <a:lnTo>
                  <a:pt x="0" y="509269"/>
                </a:lnTo>
                <a:lnTo>
                  <a:pt x="0" y="0"/>
                </a:lnTo>
                <a:close/>
              </a:path>
            </a:pathLst>
          </a:custGeom>
          <a:blipFill>
            <a:blip r:embed="rId2"/>
            <a:stretch>
              <a:fillRect/>
            </a:stretch>
          </a:blipFill>
        </p:spPr>
      </p:sp>
      <p:sp>
        <p:nvSpPr>
          <p:cNvPr id="29" name="Freeform 29"/>
          <p:cNvSpPr/>
          <p:nvPr/>
        </p:nvSpPr>
        <p:spPr>
          <a:xfrm>
            <a:off x="17205860" y="9528878"/>
            <a:ext cx="548701" cy="259386"/>
          </a:xfrm>
          <a:custGeom>
            <a:avLst/>
            <a:gdLst/>
            <a:ahLst/>
            <a:cxnLst/>
            <a:rect l="l" t="t" r="r" b="b"/>
            <a:pathLst>
              <a:path w="548701" h="259386">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AutoShape 30"/>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sp>
      <p:sp>
        <p:nvSpPr>
          <p:cNvPr id="31" name="TextBox 31"/>
          <p:cNvSpPr txBox="1"/>
          <p:nvPr/>
        </p:nvSpPr>
        <p:spPr>
          <a:xfrm>
            <a:off x="13337621" y="9500303"/>
            <a:ext cx="3102830" cy="297180"/>
          </a:xfrm>
          <a:prstGeom prst="rect">
            <a:avLst/>
          </a:prstGeom>
        </p:spPr>
        <p:txBody>
          <a:bodyPr lIns="0" tIns="0" rIns="0" bIns="0" rtlCol="0" anchor="t">
            <a:spAutoFit/>
          </a:bodyPr>
          <a:lstStyle/>
          <a:p>
            <a:pPr algn="r">
              <a:lnSpc>
                <a:spcPts val="2520"/>
              </a:lnSpc>
            </a:pPr>
            <a:r>
              <a:rPr lang="en-US" sz="1800" u="sng">
                <a:solidFill>
                  <a:srgbClr val="000000"/>
                </a:solidFill>
                <a:latin typeface="Nourd Bold"/>
              </a:rPr>
              <a:t>Back to Agenda Page</a:t>
            </a:r>
          </a:p>
        </p:txBody>
      </p:sp>
      <p:grpSp>
        <p:nvGrpSpPr>
          <p:cNvPr id="32" name="Group 32"/>
          <p:cNvGrpSpPr/>
          <p:nvPr/>
        </p:nvGrpSpPr>
        <p:grpSpPr>
          <a:xfrm>
            <a:off x="8308842" y="2717974"/>
            <a:ext cx="2272258" cy="943356"/>
            <a:chOff x="0" y="0"/>
            <a:chExt cx="1109790" cy="460743"/>
          </a:xfrm>
        </p:grpSpPr>
        <p:sp>
          <p:nvSpPr>
            <p:cNvPr id="33" name="Freeform 33"/>
            <p:cNvSpPr/>
            <p:nvPr/>
          </p:nvSpPr>
          <p:spPr>
            <a:xfrm>
              <a:off x="0" y="0"/>
              <a:ext cx="1109790" cy="460743"/>
            </a:xfrm>
            <a:custGeom>
              <a:avLst/>
              <a:gdLst/>
              <a:ahLst/>
              <a:cxnLst/>
              <a:rect l="l" t="t" r="r" b="b"/>
              <a:pathLst>
                <a:path w="1109790" h="460743">
                  <a:moveTo>
                    <a:pt x="88586" y="0"/>
                  </a:moveTo>
                  <a:lnTo>
                    <a:pt x="1021204" y="0"/>
                  </a:lnTo>
                  <a:cubicBezTo>
                    <a:pt x="1044698" y="0"/>
                    <a:pt x="1067230" y="9333"/>
                    <a:pt x="1083843" y="25946"/>
                  </a:cubicBezTo>
                  <a:cubicBezTo>
                    <a:pt x="1100456" y="42559"/>
                    <a:pt x="1109790" y="65091"/>
                    <a:pt x="1109790" y="88586"/>
                  </a:cubicBezTo>
                  <a:lnTo>
                    <a:pt x="1109790" y="372157"/>
                  </a:lnTo>
                  <a:cubicBezTo>
                    <a:pt x="1109790" y="421082"/>
                    <a:pt x="1070128" y="460743"/>
                    <a:pt x="1021204" y="460743"/>
                  </a:cubicBezTo>
                  <a:lnTo>
                    <a:pt x="88586" y="460743"/>
                  </a:lnTo>
                  <a:cubicBezTo>
                    <a:pt x="39661" y="460743"/>
                    <a:pt x="0" y="421082"/>
                    <a:pt x="0" y="372157"/>
                  </a:cubicBezTo>
                  <a:lnTo>
                    <a:pt x="0" y="88586"/>
                  </a:lnTo>
                  <a:cubicBezTo>
                    <a:pt x="0" y="39661"/>
                    <a:pt x="39661" y="0"/>
                    <a:pt x="88586" y="0"/>
                  </a:cubicBezTo>
                  <a:close/>
                </a:path>
              </a:pathLst>
            </a:custGeom>
            <a:solidFill>
              <a:srgbClr val="3858FF"/>
            </a:solidFill>
            <a:ln w="9525">
              <a:solidFill>
                <a:srgbClr val="000000"/>
              </a:solidFill>
            </a:ln>
          </p:spPr>
        </p:sp>
        <p:sp>
          <p:nvSpPr>
            <p:cNvPr id="34" name="TextBox 34"/>
            <p:cNvSpPr txBox="1"/>
            <p:nvPr/>
          </p:nvSpPr>
          <p:spPr>
            <a:xfrm>
              <a:off x="0" y="-38100"/>
              <a:ext cx="812800" cy="850900"/>
            </a:xfrm>
            <a:prstGeom prst="rect">
              <a:avLst/>
            </a:prstGeom>
          </p:spPr>
          <p:txBody>
            <a:bodyPr lIns="254000" tIns="254000" rIns="254000" bIns="254000" rtlCol="0" anchor="ctr"/>
            <a:lstStyle/>
            <a:p>
              <a:pPr algn="ctr">
                <a:lnSpc>
                  <a:spcPts val="2100"/>
                </a:lnSpc>
              </a:pPr>
              <a:r>
                <a:rPr lang="en-US" sz="1500">
                  <a:solidFill>
                    <a:srgbClr val="000000"/>
                  </a:solidFill>
                  <a:latin typeface="Rubik"/>
                </a:rPr>
                <a:t>Content-Based Recommender</a:t>
              </a:r>
            </a:p>
          </p:txBody>
        </p:sp>
      </p:grpSp>
      <p:grpSp>
        <p:nvGrpSpPr>
          <p:cNvPr id="35" name="Group 35"/>
          <p:cNvGrpSpPr/>
          <p:nvPr/>
        </p:nvGrpSpPr>
        <p:grpSpPr>
          <a:xfrm>
            <a:off x="12246423" y="4537536"/>
            <a:ext cx="2315701" cy="943356"/>
            <a:chOff x="0" y="0"/>
            <a:chExt cx="1131007" cy="460743"/>
          </a:xfrm>
        </p:grpSpPr>
        <p:sp>
          <p:nvSpPr>
            <p:cNvPr id="36" name="Freeform 36"/>
            <p:cNvSpPr/>
            <p:nvPr/>
          </p:nvSpPr>
          <p:spPr>
            <a:xfrm>
              <a:off x="0" y="0"/>
              <a:ext cx="1131007" cy="460743"/>
            </a:xfrm>
            <a:custGeom>
              <a:avLst/>
              <a:gdLst/>
              <a:ahLst/>
              <a:cxnLst/>
              <a:rect l="l" t="t" r="r" b="b"/>
              <a:pathLst>
                <a:path w="1131007" h="460743">
                  <a:moveTo>
                    <a:pt x="86924" y="0"/>
                  </a:moveTo>
                  <a:lnTo>
                    <a:pt x="1044083" y="0"/>
                  </a:lnTo>
                  <a:cubicBezTo>
                    <a:pt x="1092090" y="0"/>
                    <a:pt x="1131007" y="38917"/>
                    <a:pt x="1131007" y="86924"/>
                  </a:cubicBezTo>
                  <a:lnTo>
                    <a:pt x="1131007" y="373819"/>
                  </a:lnTo>
                  <a:cubicBezTo>
                    <a:pt x="1131007" y="421826"/>
                    <a:pt x="1092090" y="460743"/>
                    <a:pt x="1044083" y="460743"/>
                  </a:cubicBezTo>
                  <a:lnTo>
                    <a:pt x="86924" y="460743"/>
                  </a:lnTo>
                  <a:cubicBezTo>
                    <a:pt x="38917" y="460743"/>
                    <a:pt x="0" y="421826"/>
                    <a:pt x="0" y="373819"/>
                  </a:cubicBezTo>
                  <a:lnTo>
                    <a:pt x="0" y="86924"/>
                  </a:lnTo>
                  <a:cubicBezTo>
                    <a:pt x="0" y="38917"/>
                    <a:pt x="38917" y="0"/>
                    <a:pt x="86924" y="0"/>
                  </a:cubicBezTo>
                  <a:close/>
                </a:path>
              </a:pathLst>
            </a:custGeom>
            <a:solidFill>
              <a:srgbClr val="3858FF"/>
            </a:solidFill>
            <a:ln w="9525">
              <a:solidFill>
                <a:srgbClr val="000000"/>
              </a:solidFill>
            </a:ln>
          </p:spPr>
        </p:sp>
        <p:sp>
          <p:nvSpPr>
            <p:cNvPr id="37" name="TextBox 37"/>
            <p:cNvSpPr txBox="1"/>
            <p:nvPr/>
          </p:nvSpPr>
          <p:spPr>
            <a:xfrm>
              <a:off x="0" y="-38100"/>
              <a:ext cx="812800" cy="850900"/>
            </a:xfrm>
            <a:prstGeom prst="rect">
              <a:avLst/>
            </a:prstGeom>
          </p:spPr>
          <p:txBody>
            <a:bodyPr lIns="254000" tIns="254000" rIns="254000" bIns="254000" rtlCol="0" anchor="ctr"/>
            <a:lstStyle/>
            <a:p>
              <a:pPr algn="ctr">
                <a:lnSpc>
                  <a:spcPts val="2100"/>
                </a:lnSpc>
              </a:pPr>
              <a:r>
                <a:rPr lang="en-US" sz="1500">
                  <a:solidFill>
                    <a:srgbClr val="000000"/>
                  </a:solidFill>
                  <a:latin typeface="Rubik"/>
                </a:rPr>
                <a:t>Hybrid-Based Recommender</a:t>
              </a:r>
            </a:p>
          </p:txBody>
        </p:sp>
      </p:grpSp>
      <p:grpSp>
        <p:nvGrpSpPr>
          <p:cNvPr id="38" name="Group 38"/>
          <p:cNvGrpSpPr/>
          <p:nvPr/>
        </p:nvGrpSpPr>
        <p:grpSpPr>
          <a:xfrm>
            <a:off x="15441799" y="4513603"/>
            <a:ext cx="2314042" cy="943356"/>
            <a:chOff x="0" y="0"/>
            <a:chExt cx="1130197" cy="460743"/>
          </a:xfrm>
        </p:grpSpPr>
        <p:sp>
          <p:nvSpPr>
            <p:cNvPr id="39" name="Freeform 39"/>
            <p:cNvSpPr/>
            <p:nvPr/>
          </p:nvSpPr>
          <p:spPr>
            <a:xfrm>
              <a:off x="0" y="0"/>
              <a:ext cx="1130197" cy="460743"/>
            </a:xfrm>
            <a:custGeom>
              <a:avLst/>
              <a:gdLst/>
              <a:ahLst/>
              <a:cxnLst/>
              <a:rect l="l" t="t" r="r" b="b"/>
              <a:pathLst>
                <a:path w="1130197" h="460743">
                  <a:moveTo>
                    <a:pt x="86986" y="0"/>
                  </a:moveTo>
                  <a:lnTo>
                    <a:pt x="1043211" y="0"/>
                  </a:lnTo>
                  <a:cubicBezTo>
                    <a:pt x="1091252" y="0"/>
                    <a:pt x="1130197" y="38945"/>
                    <a:pt x="1130197" y="86986"/>
                  </a:cubicBezTo>
                  <a:lnTo>
                    <a:pt x="1130197" y="373756"/>
                  </a:lnTo>
                  <a:cubicBezTo>
                    <a:pt x="1130197" y="396827"/>
                    <a:pt x="1121032" y="418952"/>
                    <a:pt x="1104719" y="435265"/>
                  </a:cubicBezTo>
                  <a:cubicBezTo>
                    <a:pt x="1088406" y="451578"/>
                    <a:pt x="1066281" y="460743"/>
                    <a:pt x="1043211" y="460743"/>
                  </a:cubicBezTo>
                  <a:lnTo>
                    <a:pt x="86986" y="460743"/>
                  </a:lnTo>
                  <a:cubicBezTo>
                    <a:pt x="63916" y="460743"/>
                    <a:pt x="41791" y="451578"/>
                    <a:pt x="25478" y="435265"/>
                  </a:cubicBezTo>
                  <a:cubicBezTo>
                    <a:pt x="9165" y="418952"/>
                    <a:pt x="0" y="396827"/>
                    <a:pt x="0" y="373756"/>
                  </a:cubicBezTo>
                  <a:lnTo>
                    <a:pt x="0" y="86986"/>
                  </a:lnTo>
                  <a:cubicBezTo>
                    <a:pt x="0" y="63916"/>
                    <a:pt x="9165" y="41791"/>
                    <a:pt x="25478" y="25478"/>
                  </a:cubicBezTo>
                  <a:cubicBezTo>
                    <a:pt x="41791" y="9165"/>
                    <a:pt x="63916" y="0"/>
                    <a:pt x="86986" y="0"/>
                  </a:cubicBezTo>
                  <a:close/>
                </a:path>
              </a:pathLst>
            </a:custGeom>
            <a:solidFill>
              <a:srgbClr val="FFFFFF"/>
            </a:solidFill>
            <a:ln w="9525">
              <a:solidFill>
                <a:srgbClr val="000000"/>
              </a:solidFill>
            </a:ln>
          </p:spPr>
        </p:sp>
        <p:sp>
          <p:nvSpPr>
            <p:cNvPr id="40" name="TextBox 40"/>
            <p:cNvSpPr txBox="1"/>
            <p:nvPr/>
          </p:nvSpPr>
          <p:spPr>
            <a:xfrm>
              <a:off x="0" y="-38100"/>
              <a:ext cx="812800" cy="850900"/>
            </a:xfrm>
            <a:prstGeom prst="rect">
              <a:avLst/>
            </a:prstGeom>
          </p:spPr>
          <p:txBody>
            <a:bodyPr lIns="254000" tIns="254000" rIns="254000" bIns="254000" rtlCol="0" anchor="ctr"/>
            <a:lstStyle/>
            <a:p>
              <a:pPr algn="ctr">
                <a:lnSpc>
                  <a:spcPts val="2100"/>
                </a:lnSpc>
              </a:pPr>
              <a:r>
                <a:rPr lang="en-US" sz="1500">
                  <a:solidFill>
                    <a:srgbClr val="000000"/>
                  </a:solidFill>
                  <a:latin typeface="Rubik"/>
                </a:rPr>
                <a:t>Combination of all the Models.</a:t>
              </a:r>
            </a:p>
          </p:txBody>
        </p:sp>
      </p:grpSp>
      <p:sp>
        <p:nvSpPr>
          <p:cNvPr id="41" name="TextBox 41"/>
          <p:cNvSpPr txBox="1"/>
          <p:nvPr/>
        </p:nvSpPr>
        <p:spPr>
          <a:xfrm>
            <a:off x="-1324249" y="386746"/>
            <a:ext cx="11210807" cy="1209670"/>
          </a:xfrm>
          <a:prstGeom prst="rect">
            <a:avLst/>
          </a:prstGeom>
        </p:spPr>
        <p:txBody>
          <a:bodyPr lIns="0" tIns="0" rIns="0" bIns="0" rtlCol="0" anchor="t">
            <a:spAutoFit/>
          </a:bodyPr>
          <a:lstStyle/>
          <a:p>
            <a:pPr marL="0" lvl="0" indent="0" algn="ctr">
              <a:lnSpc>
                <a:spcPts val="9750"/>
              </a:lnSpc>
            </a:pPr>
            <a:r>
              <a:rPr lang="en-US" sz="7500">
                <a:solidFill>
                  <a:srgbClr val="000000"/>
                </a:solidFill>
                <a:latin typeface="Nourd Bold"/>
              </a:rPr>
              <a:t>At a Glance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583</Words>
  <Application>Microsoft Office PowerPoint</Application>
  <PresentationFormat>Custom</PresentationFormat>
  <Paragraphs>97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Rubik Bold</vt:lpstr>
      <vt:lpstr>Arial</vt:lpstr>
      <vt:lpstr>Calibri</vt:lpstr>
      <vt:lpstr>Nourd Bold</vt:lpstr>
      <vt:lpstr>Rubik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Innomatics Research labs</dc:title>
  <cp:lastModifiedBy>Shanu Halli</cp:lastModifiedBy>
  <cp:revision>2</cp:revision>
  <dcterms:created xsi:type="dcterms:W3CDTF">2006-08-16T00:00:00Z</dcterms:created>
  <dcterms:modified xsi:type="dcterms:W3CDTF">2023-06-15T14:42:00Z</dcterms:modified>
  <dc:identifier>DAFjzSKfbJs</dc:identifier>
</cp:coreProperties>
</file>